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58" r:id="rId3"/>
    <p:sldId id="261" r:id="rId4"/>
    <p:sldId id="266" r:id="rId5"/>
    <p:sldId id="260" r:id="rId6"/>
    <p:sldId id="313" r:id="rId7"/>
    <p:sldId id="259" r:id="rId8"/>
    <p:sldId id="262" r:id="rId9"/>
    <p:sldId id="268" r:id="rId10"/>
    <p:sldId id="267" r:id="rId11"/>
    <p:sldId id="270" r:id="rId12"/>
    <p:sldId id="277" r:id="rId13"/>
    <p:sldId id="273" r:id="rId14"/>
    <p:sldId id="275" r:id="rId15"/>
    <p:sldId id="276" r:id="rId16"/>
    <p:sldId id="278" r:id="rId17"/>
    <p:sldId id="279" r:id="rId18"/>
    <p:sldId id="280" r:id="rId19"/>
    <p:sldId id="281" r:id="rId20"/>
    <p:sldId id="287" r:id="rId21"/>
    <p:sldId id="285" r:id="rId22"/>
    <p:sldId id="288" r:id="rId23"/>
    <p:sldId id="289" r:id="rId24"/>
    <p:sldId id="284" r:id="rId25"/>
    <p:sldId id="290" r:id="rId26"/>
    <p:sldId id="292" r:id="rId27"/>
    <p:sldId id="283" r:id="rId28"/>
    <p:sldId id="294" r:id="rId29"/>
    <p:sldId id="286" r:id="rId30"/>
    <p:sldId id="295" r:id="rId31"/>
    <p:sldId id="296" r:id="rId32"/>
    <p:sldId id="328" r:id="rId33"/>
    <p:sldId id="297" r:id="rId34"/>
    <p:sldId id="300" r:id="rId35"/>
    <p:sldId id="298" r:id="rId36"/>
    <p:sldId id="309" r:id="rId37"/>
    <p:sldId id="319" r:id="rId38"/>
    <p:sldId id="307" r:id="rId39"/>
    <p:sldId id="325" r:id="rId40"/>
    <p:sldId id="306" r:id="rId41"/>
    <p:sldId id="308" r:id="rId42"/>
    <p:sldId id="299" r:id="rId43"/>
    <p:sldId id="320" r:id="rId44"/>
    <p:sldId id="322" r:id="rId45"/>
    <p:sldId id="321" r:id="rId46"/>
    <p:sldId id="315" r:id="rId47"/>
    <p:sldId id="316" r:id="rId48"/>
    <p:sldId id="317" r:id="rId49"/>
    <p:sldId id="301" r:id="rId50"/>
    <p:sldId id="318" r:id="rId51"/>
    <p:sldId id="333" r:id="rId52"/>
    <p:sldId id="303" r:id="rId53"/>
    <p:sldId id="304" r:id="rId54"/>
    <p:sldId id="305" r:id="rId55"/>
    <p:sldId id="310" r:id="rId56"/>
    <p:sldId id="311" r:id="rId57"/>
    <p:sldId id="324" r:id="rId58"/>
    <p:sldId id="312" r:id="rId59"/>
    <p:sldId id="302" r:id="rId60"/>
    <p:sldId id="329" r:id="rId61"/>
    <p:sldId id="330" r:id="rId62"/>
    <p:sldId id="331" r:id="rId63"/>
    <p:sldId id="332" r:id="rId64"/>
    <p:sldId id="326" r:id="rId65"/>
    <p:sldId id="327" r:id="rId66"/>
    <p:sldId id="323" r:id="rId67"/>
    <p:sldId id="341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2" r:id="rId76"/>
    <p:sldId id="343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>
      <p:cViewPr varScale="1">
        <p:scale>
          <a:sx n="45" d="100"/>
          <a:sy n="45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73EA4-96E6-4FBE-AC90-A12F22B49F01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8E9D2-F726-4EDE-B0B8-25CD09C4186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8E9D2-F726-4EDE-B0B8-25CD09C4186C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Retroflex: Balloon </a:t>
            </a:r>
            <a:r>
              <a:rPr lang="en-IN" dirty="0" err="1" smtClean="0"/>
              <a:t>cathter</a:t>
            </a:r>
            <a:r>
              <a:rPr lang="en-IN" dirty="0" smtClean="0"/>
              <a:t> wrapped within a deflectable catheter: helps pushing,</a:t>
            </a:r>
            <a:r>
              <a:rPr lang="en-IN" baseline="0" dirty="0" smtClean="0"/>
              <a:t> manoeuvring across aortic arch and native valve</a:t>
            </a:r>
          </a:p>
          <a:p>
            <a:r>
              <a:rPr lang="en-IN" baseline="0" dirty="0" err="1" smtClean="0"/>
              <a:t>Novaflex</a:t>
            </a:r>
            <a:r>
              <a:rPr lang="en-IN" baseline="0" dirty="0" smtClean="0"/>
              <a:t>: reduces the delivery profile</a:t>
            </a:r>
          </a:p>
          <a:p>
            <a:r>
              <a:rPr lang="en-IN" baseline="0" dirty="0" smtClean="0"/>
              <a:t>Commander: more flexibility, allows fine adjustments of position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8E9D2-F726-4EDE-B0B8-25CD09C4186C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Nitionol</a:t>
            </a:r>
            <a:r>
              <a:rPr lang="en-IN" dirty="0" smtClean="0"/>
              <a:t>: memory, expansion to </a:t>
            </a:r>
            <a:r>
              <a:rPr lang="en-IN" dirty="0" err="1" smtClean="0"/>
              <a:t>predetremined</a:t>
            </a:r>
            <a:r>
              <a:rPr lang="en-IN" dirty="0" smtClean="0"/>
              <a:t> sizes, more </a:t>
            </a:r>
            <a:r>
              <a:rPr lang="en-IN" dirty="0" err="1" smtClean="0"/>
              <a:t>malleble</a:t>
            </a:r>
            <a:r>
              <a:rPr lang="en-IN" dirty="0" smtClean="0"/>
              <a:t> at cool, firm and strong when warm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8E9D2-F726-4EDE-B0B8-25CD09C4186C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Frailty indices – based on dependency,</a:t>
            </a:r>
            <a:r>
              <a:rPr lang="en-IN" baseline="0" dirty="0" smtClean="0"/>
              <a:t> daily activities and cognitive </a:t>
            </a:r>
            <a:r>
              <a:rPr lang="en-IN" baseline="0" dirty="0" smtClean="0"/>
              <a:t>function</a:t>
            </a:r>
          </a:p>
          <a:p>
            <a:r>
              <a:rPr lang="en-IN" baseline="0" dirty="0" smtClean="0"/>
              <a:t>Frailty score: Based on loss of ADL, Serum albumin, walking 15 feet in 7 </a:t>
            </a:r>
            <a:r>
              <a:rPr lang="en-IN" baseline="0" dirty="0" err="1" smtClean="0"/>
              <a:t>sec,grip</a:t>
            </a:r>
            <a:r>
              <a:rPr lang="en-IN" baseline="0" dirty="0" smtClean="0"/>
              <a:t> strength &lt;30kg for male and 18 kg for female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8E9D2-F726-4EDE-B0B8-25CD09C4186C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665A-7B72-4631-9F66-03CD5ACF8438}" type="datetimeFigureOut">
              <a:rPr lang="en-IN" smtClean="0"/>
              <a:pPr/>
              <a:t>16-12-2014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901A7-4665-42FA-A68C-71D931524CA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TG\ACADEMICS\MY%20PRESENTATIONS\SEMINARS\TAVI\Two%20Videos%20Showing%20Fluoroscopy%20and%20Animation%20of%20the%20TAVI%20Procedure.mp4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3333140" TargetMode="External"/><Relationship Id="rId13" Type="http://schemas.openxmlformats.org/officeDocument/2006/relationships/hyperlink" Target="http://www.ncbi.nlm.nih.gov/pubmed?term=Nguyen%20TC%5bAuthor%5d&amp;cauthor=true&amp;cauthor_uid=24075566" TargetMode="External"/><Relationship Id="rId18" Type="http://schemas.openxmlformats.org/officeDocument/2006/relationships/hyperlink" Target="http://www.ncbi.nlm.nih.gov/pubmed/22915555" TargetMode="External"/><Relationship Id="rId26" Type="http://schemas.openxmlformats.org/officeDocument/2006/relationships/hyperlink" Target="http://www.ncbi.nlm.nih.gov/pubmed/24291283" TargetMode="External"/><Relationship Id="rId3" Type="http://schemas.openxmlformats.org/officeDocument/2006/relationships/hyperlink" Target="http://www.ncbi.nlm.nih.gov/pubmed?term=Bajona%20P%5bAuthor%5d&amp;cauthor=true&amp;cauthor_uid=24838137" TargetMode="External"/><Relationship Id="rId21" Type="http://schemas.openxmlformats.org/officeDocument/2006/relationships/hyperlink" Target="http://www.ncbi.nlm.nih.gov/pubmed?term=Ben-Dor%20I%5bAuthor%5d&amp;cauthor=true&amp;cauthor_uid=21741324" TargetMode="External"/><Relationship Id="rId7" Type="http://schemas.openxmlformats.org/officeDocument/2006/relationships/hyperlink" Target="http://www.ncbi.nlm.nih.gov/pubmed?term=van%20der%20Boon%20RM%5bAuthor%5d&amp;cauthor=true&amp;cauthor_uid=24263012" TargetMode="External"/><Relationship Id="rId12" Type="http://schemas.openxmlformats.org/officeDocument/2006/relationships/hyperlink" Target="http://www.ncbi.nlm.nih.gov/pubmed/24075566" TargetMode="External"/><Relationship Id="rId17" Type="http://schemas.openxmlformats.org/officeDocument/2006/relationships/hyperlink" Target="http://www.ncbi.nlm.nih.gov/pubmed?term=Svensson%20LG%5bAuthor%5d&amp;cauthor=true&amp;cauthor_uid=23410766" TargetMode="External"/><Relationship Id="rId25" Type="http://schemas.openxmlformats.org/officeDocument/2006/relationships/hyperlink" Target="http://www.ncbi.nlm.nih.gov/pubmed?term=Dvir%20D%5bAuthor%5d&amp;cauthor=true&amp;cauthor_uid=24140659" TargetMode="External"/><Relationship Id="rId2" Type="http://schemas.openxmlformats.org/officeDocument/2006/relationships/hyperlink" Target="http://www.ncbi.nlm.nih.gov/pubmed/24838137" TargetMode="External"/><Relationship Id="rId16" Type="http://schemas.openxmlformats.org/officeDocument/2006/relationships/hyperlink" Target="http://www.ncbi.nlm.nih.gov/pubmed/23410766" TargetMode="External"/><Relationship Id="rId20" Type="http://schemas.openxmlformats.org/officeDocument/2006/relationships/hyperlink" Target="http://www.ncbi.nlm.nih.gov/pubmed/217413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24263012" TargetMode="External"/><Relationship Id="rId11" Type="http://schemas.openxmlformats.org/officeDocument/2006/relationships/hyperlink" Target="http://www.ncbi.nlm.nih.gov/pubmed?term=Williams%20M%5bAuthor%5d&amp;cauthor=true&amp;cauthor_uid=24561149" TargetMode="External"/><Relationship Id="rId24" Type="http://schemas.openxmlformats.org/officeDocument/2006/relationships/hyperlink" Target="http://www.ncbi.nlm.nih.gov/pubmed/24140659" TargetMode="External"/><Relationship Id="rId5" Type="http://schemas.openxmlformats.org/officeDocument/2006/relationships/hyperlink" Target="http://www.ncbi.nlm.nih.gov/pubmed?term=Mack%20MJ%5bAuthor%5d&amp;cauthor=true&amp;cauthor_uid=24240934" TargetMode="External"/><Relationship Id="rId15" Type="http://schemas.openxmlformats.org/officeDocument/2006/relationships/hyperlink" Target="http://www.ncbi.nlm.nih.gov/pubmed?term=Fusari%20M%5bAuthor%5d&amp;cauthor=true&amp;cauthor_uid=22367569" TargetMode="External"/><Relationship Id="rId23" Type="http://schemas.openxmlformats.org/officeDocument/2006/relationships/hyperlink" Target="http://www.ncbi.nlm.nih.gov/pubmed?term=Jilaihawi%20H%5bAuthor%5d&amp;cauthor=true&amp;cauthor_uid=22415849" TargetMode="External"/><Relationship Id="rId10" Type="http://schemas.openxmlformats.org/officeDocument/2006/relationships/hyperlink" Target="http://www.ncbi.nlm.nih.gov/pubmed/24561149" TargetMode="External"/><Relationship Id="rId19" Type="http://schemas.openxmlformats.org/officeDocument/2006/relationships/hyperlink" Target="http://www.ncbi.nlm.nih.gov/pubmed?term=Dvir%20D%5bAuthor%5d&amp;cauthor=true&amp;cauthor_uid=22915555" TargetMode="External"/><Relationship Id="rId4" Type="http://schemas.openxmlformats.org/officeDocument/2006/relationships/hyperlink" Target="http://www.ncbi.nlm.nih.gov/pubmed/24240934" TargetMode="External"/><Relationship Id="rId9" Type="http://schemas.openxmlformats.org/officeDocument/2006/relationships/hyperlink" Target="http://www.ncbi.nlm.nih.gov/pubmed?term=Chieffo%20A%5bAuthor%5d&amp;cauthor=true&amp;cauthor_uid=23333140" TargetMode="External"/><Relationship Id="rId14" Type="http://schemas.openxmlformats.org/officeDocument/2006/relationships/hyperlink" Target="http://www.ncbi.nlm.nih.gov/pubmed/22367569" TargetMode="External"/><Relationship Id="rId22" Type="http://schemas.openxmlformats.org/officeDocument/2006/relationships/hyperlink" Target="http://www.ncbi.nlm.nih.gov/pubmed/22415849" TargetMode="External"/><Relationship Id="rId27" Type="http://schemas.openxmlformats.org/officeDocument/2006/relationships/hyperlink" Target="http://www.ncbi.nlm.nih.gov/pubmed?term=G%C3%A9n%C3%A9reux%20P%5bAuthor%5d&amp;cauthor=true&amp;cauthor_uid=24291283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Barbanti%20M%5bAuthor%5d&amp;cauthor=true&amp;cauthor_uid=24152861" TargetMode="External"/><Relationship Id="rId7" Type="http://schemas.openxmlformats.org/officeDocument/2006/relationships/hyperlink" Target="http://www.ncbi.nlm.nih.gov/pubmed?term=Kim%20SJ%5bAuthor%5d&amp;cauthor=true&amp;cauthor_uid=25066553" TargetMode="External"/><Relationship Id="rId2" Type="http://schemas.openxmlformats.org/officeDocument/2006/relationships/hyperlink" Target="http://www.ncbi.nlm.nih.gov/pubmed/241528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25066553" TargetMode="External"/><Relationship Id="rId5" Type="http://schemas.openxmlformats.org/officeDocument/2006/relationships/hyperlink" Target="http://www.ncbi.nlm.nih.gov/pubmed?term=Hahn%20RT%5bAuthor%5d&amp;cauthor=true&amp;cauthor_uid=23623915" TargetMode="External"/><Relationship Id="rId4" Type="http://schemas.openxmlformats.org/officeDocument/2006/relationships/hyperlink" Target="http://www.ncbi.nlm.nih.gov/pubmed/2362391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470025"/>
          </a:xfrm>
        </p:spPr>
        <p:txBody>
          <a:bodyPr>
            <a:normAutofit/>
          </a:bodyPr>
          <a:lstStyle/>
          <a:p>
            <a:r>
              <a:rPr lang="en-IN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Transcutaneous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alve 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mplantation </a:t>
            </a: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(TAVI)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204792"/>
            <a:ext cx="8028384" cy="1752600"/>
          </a:xfrm>
        </p:spPr>
        <p:txBody>
          <a:bodyPr>
            <a:normAutofit/>
          </a:bodyPr>
          <a:lstStyle/>
          <a:p>
            <a:r>
              <a:rPr lang="en-I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</a:t>
            </a:r>
            <a:r>
              <a:rPr lang="en-IN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Sandeep</a:t>
            </a:r>
            <a:r>
              <a:rPr lang="en-I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Mohanan</a:t>
            </a:r>
            <a:endParaRPr lang="en-IN" sz="28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Resident</a:t>
            </a:r>
          </a:p>
          <a:p>
            <a:r>
              <a:rPr lang="en-IN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Medical College, Calicut</a:t>
            </a:r>
            <a:endParaRPr lang="en-IN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541459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132108"/>
            <a:ext cx="2448272" cy="2422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ransition advTm="53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TAVI IN AS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608512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/>
              <a:t>Around </a:t>
            </a:r>
            <a:r>
              <a:rPr lang="en-IN" sz="2800" dirty="0" smtClean="0">
                <a:solidFill>
                  <a:srgbClr val="C00000"/>
                </a:solidFill>
              </a:rPr>
              <a:t>1/3</a:t>
            </a:r>
            <a:r>
              <a:rPr lang="en-IN" sz="2800" baseline="30000" dirty="0" smtClean="0">
                <a:solidFill>
                  <a:srgbClr val="C00000"/>
                </a:solidFill>
              </a:rPr>
              <a:t>rd</a:t>
            </a:r>
            <a:r>
              <a:rPr lang="en-IN" sz="2800" dirty="0" smtClean="0">
                <a:solidFill>
                  <a:srgbClr val="C00000"/>
                </a:solidFill>
              </a:rPr>
              <a:t> (27-41%)</a:t>
            </a:r>
            <a:r>
              <a:rPr lang="en-IN" sz="2800" baseline="30000" dirty="0" smtClean="0">
                <a:solidFill>
                  <a:srgbClr val="C00000"/>
                </a:solidFill>
              </a:rPr>
              <a:t>2</a:t>
            </a:r>
            <a:r>
              <a:rPr lang="en-IN" sz="2800" dirty="0" smtClean="0"/>
              <a:t>of severe AS patients in the real world are deemed unsuitable for surgery </a:t>
            </a:r>
            <a:r>
              <a:rPr lang="en-IN" sz="2800" dirty="0" smtClean="0">
                <a:sym typeface="Wingdings" pitchFamily="2" charset="2"/>
              </a:rPr>
              <a:t> </a:t>
            </a:r>
            <a:r>
              <a:rPr lang="en-IN" sz="2800" dirty="0" smtClean="0"/>
              <a:t> </a:t>
            </a:r>
            <a:r>
              <a:rPr lang="en-IN" sz="2800" dirty="0" smtClean="0">
                <a:solidFill>
                  <a:srgbClr val="C00000"/>
                </a:solidFill>
              </a:rPr>
              <a:t>~50-70-% die by 2years</a:t>
            </a:r>
            <a:r>
              <a:rPr lang="en-IN" sz="2800" baseline="30000" dirty="0" smtClean="0">
                <a:solidFill>
                  <a:srgbClr val="C00000"/>
                </a:solidFill>
              </a:rPr>
              <a:t>1</a:t>
            </a:r>
            <a:endParaRPr lang="en-IN" sz="2800" dirty="0" smtClean="0">
              <a:solidFill>
                <a:srgbClr val="C00000"/>
              </a:solidFill>
            </a:endParaRPr>
          </a:p>
          <a:p>
            <a:endParaRPr lang="en-IN" sz="2800" b="1" dirty="0" smtClean="0">
              <a:solidFill>
                <a:srgbClr val="C00000"/>
              </a:solidFill>
            </a:endParaRPr>
          </a:p>
          <a:p>
            <a:r>
              <a:rPr lang="en-IN" sz="2800" b="1" dirty="0" smtClean="0">
                <a:solidFill>
                  <a:srgbClr val="C00000"/>
                </a:solidFill>
              </a:rPr>
              <a:t>Acquired AS is increasing</a:t>
            </a:r>
            <a:r>
              <a:rPr lang="en-IN" sz="2800" dirty="0" smtClean="0"/>
              <a:t> along with multiple </a:t>
            </a:r>
            <a:r>
              <a:rPr lang="en-IN" sz="2800" dirty="0" err="1" smtClean="0"/>
              <a:t>comorbidities</a:t>
            </a:r>
            <a:r>
              <a:rPr lang="en-IN" sz="2800" dirty="0" smtClean="0"/>
              <a:t> </a:t>
            </a:r>
          </a:p>
          <a:p>
            <a:endParaRPr lang="en-IN" sz="2800" dirty="0" smtClean="0"/>
          </a:p>
          <a:p>
            <a:r>
              <a:rPr lang="en-IN" sz="2800" dirty="0" smtClean="0"/>
              <a:t>Elderly are </a:t>
            </a:r>
            <a:r>
              <a:rPr lang="en-IN" sz="2800" b="1" dirty="0" smtClean="0">
                <a:solidFill>
                  <a:srgbClr val="C00000"/>
                </a:solidFill>
              </a:rPr>
              <a:t>scared &amp; reluctant </a:t>
            </a:r>
            <a:r>
              <a:rPr lang="en-IN" sz="2800" dirty="0" smtClean="0"/>
              <a:t>after SAVR risk counselling</a:t>
            </a:r>
          </a:p>
          <a:p>
            <a:endParaRPr lang="en-IN" sz="2800" dirty="0" smtClean="0"/>
          </a:p>
          <a:p>
            <a:r>
              <a:rPr lang="en-IN" sz="2800" b="1" dirty="0" smtClean="0"/>
              <a:t>People prefer and demand </a:t>
            </a:r>
            <a:r>
              <a:rPr lang="en-IN" sz="2800" b="1" u="sng" dirty="0" smtClean="0">
                <a:solidFill>
                  <a:srgbClr val="C00000"/>
                </a:solidFill>
              </a:rPr>
              <a:t>minimally invasive techniques,  local anaesthesia and quick discharge</a:t>
            </a:r>
          </a:p>
          <a:p>
            <a:endParaRPr lang="en-IN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22249"/>
            <a:ext cx="1763688" cy="136253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300609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600" b="1" i="1" dirty="0" err="1" smtClean="0"/>
              <a:t>Iung</a:t>
            </a:r>
            <a:r>
              <a:rPr lang="en-IN" sz="1600" b="1" i="1" dirty="0" smtClean="0"/>
              <a:t> B. The </a:t>
            </a:r>
            <a:r>
              <a:rPr lang="en-IN" sz="1600" b="1" i="1" dirty="0" err="1" smtClean="0"/>
              <a:t>EuroHeart</a:t>
            </a:r>
            <a:r>
              <a:rPr lang="en-IN" sz="1600" b="1" i="1" dirty="0" smtClean="0"/>
              <a:t> Survey on </a:t>
            </a:r>
            <a:r>
              <a:rPr lang="en-IN" sz="1600" b="1" i="1" dirty="0" err="1" smtClean="0"/>
              <a:t>Valvular</a:t>
            </a:r>
            <a:r>
              <a:rPr lang="en-IN" sz="1600" b="1" i="1" dirty="0" smtClean="0"/>
              <a:t> heart disease. EHJ 2003</a:t>
            </a:r>
          </a:p>
          <a:p>
            <a:pPr marL="342900" indent="-342900">
              <a:buAutoNum type="arabicPeriod"/>
            </a:pPr>
            <a:r>
              <a:rPr lang="en-IN" sz="1600" b="1" i="1" dirty="0" smtClean="0"/>
              <a:t>Bach DS et al. </a:t>
            </a:r>
            <a:r>
              <a:rPr lang="en-IN" sz="1600" b="1" i="1" dirty="0" err="1" smtClean="0"/>
              <a:t>Unoperated</a:t>
            </a:r>
            <a:r>
              <a:rPr lang="en-IN" sz="1600" b="1" i="1" dirty="0" smtClean="0"/>
              <a:t> patients with severe aortic </a:t>
            </a:r>
            <a:r>
              <a:rPr lang="en-IN" sz="1600" b="1" i="1" dirty="0" err="1" smtClean="0"/>
              <a:t>stenosis</a:t>
            </a:r>
            <a:r>
              <a:rPr lang="en-IN" sz="1600" b="1" i="1" dirty="0" smtClean="0"/>
              <a:t>. JACC 2007</a:t>
            </a:r>
            <a:endParaRPr lang="en-IN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268760"/>
          </a:xfrm>
        </p:spPr>
        <p:txBody>
          <a:bodyPr/>
          <a:lstStyle/>
          <a:p>
            <a:r>
              <a:rPr lang="en-IN" b="1" dirty="0" smtClean="0"/>
              <a:t>ADVENT OF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968552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Henning Anderson (1992) : 1</a:t>
            </a:r>
            <a:r>
              <a:rPr lang="en-IN" baseline="30000" dirty="0" smtClean="0"/>
              <a:t>st</a:t>
            </a:r>
            <a:r>
              <a:rPr lang="en-IN" dirty="0" smtClean="0"/>
              <a:t> TAVI in a pig model</a:t>
            </a:r>
          </a:p>
          <a:p>
            <a:r>
              <a:rPr lang="en-IN" dirty="0" smtClean="0"/>
              <a:t>Dr Alain </a:t>
            </a:r>
            <a:r>
              <a:rPr lang="en-IN" dirty="0" err="1" smtClean="0"/>
              <a:t>Cribier</a:t>
            </a:r>
            <a:r>
              <a:rPr lang="en-IN" dirty="0" smtClean="0"/>
              <a:t> (April 16, 2002): 1</a:t>
            </a:r>
            <a:r>
              <a:rPr lang="en-IN" baseline="30000" dirty="0" smtClean="0"/>
              <a:t>st</a:t>
            </a:r>
            <a:r>
              <a:rPr lang="en-IN" dirty="0" smtClean="0"/>
              <a:t> TAVI in </a:t>
            </a:r>
            <a:r>
              <a:rPr lang="en-IN" dirty="0" smtClean="0"/>
              <a:t>human </a:t>
            </a:r>
          </a:p>
          <a:p>
            <a:pPr>
              <a:buNone/>
            </a:pPr>
            <a:r>
              <a:rPr lang="en-IN" sz="2400" dirty="0" smtClean="0"/>
              <a:t>     - A bail-out procedure in a very high risk dying patient</a:t>
            </a:r>
          </a:p>
          <a:p>
            <a:endParaRPr lang="en-IN" dirty="0" smtClean="0"/>
          </a:p>
          <a:p>
            <a:r>
              <a:rPr lang="en-IN" dirty="0" smtClean="0"/>
              <a:t>“Few innovations in contemporary medicine has captured the imagination as thoroughly as the promise of </a:t>
            </a:r>
            <a:r>
              <a:rPr lang="en-IN" dirty="0" err="1" smtClean="0"/>
              <a:t>percutaneous</a:t>
            </a:r>
            <a:r>
              <a:rPr lang="en-IN" dirty="0" smtClean="0"/>
              <a:t> implantation of heart valves”</a:t>
            </a:r>
          </a:p>
          <a:p>
            <a:pPr>
              <a:buNone/>
            </a:pPr>
            <a:endParaRPr lang="en-IN" b="1" dirty="0" smtClean="0"/>
          </a:p>
          <a:p>
            <a:r>
              <a:rPr lang="en-IN" b="1" dirty="0" smtClean="0"/>
              <a:t>‘TAVI pandemic’</a:t>
            </a:r>
            <a:r>
              <a:rPr lang="en-IN" dirty="0" smtClean="0"/>
              <a:t>:  </a:t>
            </a:r>
            <a:r>
              <a:rPr lang="en-IN" sz="2800" dirty="0" smtClean="0"/>
              <a:t>~ 1,00,000 TAVI done in 1</a:t>
            </a:r>
            <a:r>
              <a:rPr lang="en-IN" sz="2800" baseline="30000" dirty="0" smtClean="0"/>
              <a:t>st</a:t>
            </a:r>
            <a:r>
              <a:rPr lang="en-IN" sz="2800" dirty="0" smtClean="0"/>
              <a:t> decade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smtClean="0"/>
              <a:t>Several observational studies in inoperable patients from 2002 to 2008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31640" cy="16647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579" y="0"/>
            <a:ext cx="1987421" cy="1656184"/>
          </a:xfrm>
          <a:prstGeom prst="rect">
            <a:avLst/>
          </a:prstGeom>
          <a:noFill/>
          <a:ln w="19050">
            <a:solidFill>
              <a:schemeClr val="tx1">
                <a:alpha val="64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en-IN" b="1" dirty="0" smtClean="0"/>
              <a:t>Early data on TAVI</a:t>
            </a:r>
            <a:endParaRPr lang="en-IN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80728"/>
            <a:ext cx="8855521" cy="5805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57606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IN" b="1" dirty="0" smtClean="0"/>
              <a:t>PARTNER trial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861048"/>
          </a:xfrm>
        </p:spPr>
        <p:txBody>
          <a:bodyPr>
            <a:noAutofit/>
          </a:bodyPr>
          <a:lstStyle/>
          <a:p>
            <a:r>
              <a:rPr lang="en-IN" sz="2000" dirty="0" smtClean="0"/>
              <a:t>Multicenter  RCT </a:t>
            </a:r>
            <a:r>
              <a:rPr lang="en-IN" sz="2000" dirty="0" smtClean="0"/>
              <a:t> </a:t>
            </a:r>
            <a:r>
              <a:rPr lang="en-IN" sz="2000" dirty="0" smtClean="0"/>
              <a:t>(US + Europe) from 2007 to 2009</a:t>
            </a:r>
          </a:p>
          <a:p>
            <a:r>
              <a:rPr lang="en-IN" sz="2000" dirty="0" smtClean="0"/>
              <a:t>S</a:t>
            </a:r>
            <a:r>
              <a:rPr lang="en-IN" sz="2000" dirty="0" smtClean="0"/>
              <a:t>evere </a:t>
            </a:r>
            <a:r>
              <a:rPr lang="en-IN" sz="2000" dirty="0" err="1" smtClean="0"/>
              <a:t>calcific</a:t>
            </a:r>
            <a:r>
              <a:rPr lang="en-IN" sz="2000" dirty="0" smtClean="0"/>
              <a:t> AS  (0.8cm </a:t>
            </a:r>
            <a:r>
              <a:rPr lang="en-IN" sz="2000" baseline="30000" dirty="0" smtClean="0"/>
              <a:t>2 </a:t>
            </a:r>
            <a:r>
              <a:rPr lang="en-IN" sz="2000" dirty="0" smtClean="0"/>
              <a:t>, 40mmHg, 4m/s ) with high or very high risk</a:t>
            </a:r>
          </a:p>
          <a:p>
            <a:r>
              <a:rPr lang="en-IN" sz="2000" b="1" dirty="0" smtClean="0"/>
              <a:t>Cohort B : </a:t>
            </a:r>
            <a:r>
              <a:rPr lang="en-IN" sz="2000" dirty="0" smtClean="0"/>
              <a:t>PROM &gt;50% or serious irreversible condition</a:t>
            </a:r>
          </a:p>
          <a:p>
            <a:r>
              <a:rPr lang="en-IN" sz="2000" b="1" dirty="0" smtClean="0"/>
              <a:t>Cohort A: </a:t>
            </a:r>
            <a:r>
              <a:rPr lang="en-IN" sz="2000" dirty="0" smtClean="0"/>
              <a:t>STS ≥10% or  surgeon PROM ≥ 15% based on coexisting morbidity </a:t>
            </a:r>
          </a:p>
          <a:p>
            <a:endParaRPr lang="en-IN" sz="2000" dirty="0" smtClean="0"/>
          </a:p>
          <a:p>
            <a:r>
              <a:rPr lang="en-IN" sz="2000" dirty="0" smtClean="0"/>
              <a:t>EXCLUSION: Bicuspid </a:t>
            </a:r>
            <a:r>
              <a:rPr lang="en-IN" sz="2000" dirty="0" err="1" smtClean="0"/>
              <a:t>AoV</a:t>
            </a:r>
            <a:r>
              <a:rPr lang="en-IN" sz="2000" dirty="0" smtClean="0"/>
              <a:t>, non-calcified AS, severe CAD </a:t>
            </a:r>
            <a:r>
              <a:rPr lang="en-IN" sz="2000" dirty="0" err="1" smtClean="0"/>
              <a:t>requireing</a:t>
            </a:r>
            <a:r>
              <a:rPr lang="en-IN" sz="2000" dirty="0" smtClean="0"/>
              <a:t>  </a:t>
            </a:r>
            <a:r>
              <a:rPr lang="en-IN" sz="2000" dirty="0" err="1" smtClean="0"/>
              <a:t>revasc</a:t>
            </a:r>
            <a:r>
              <a:rPr lang="en-IN" sz="2000" dirty="0" smtClean="0"/>
              <a:t>., a/c MI, TIA or stroke &lt;6m, LVEF&lt;20%, Aortic annulus&lt;18mm or &gt;25mm, severe MR/AR, </a:t>
            </a:r>
            <a:r>
              <a:rPr lang="en-IN" sz="2000" dirty="0" err="1" smtClean="0"/>
              <a:t>advnaced</a:t>
            </a:r>
            <a:r>
              <a:rPr lang="en-IN" sz="2000" dirty="0" smtClean="0"/>
              <a:t> CKD, </a:t>
            </a:r>
          </a:p>
          <a:p>
            <a:endParaRPr lang="en-IN" sz="2000" dirty="0" smtClean="0"/>
          </a:p>
          <a:p>
            <a:r>
              <a:rPr lang="en-IN" sz="2000" dirty="0" smtClean="0"/>
              <a:t>TAVI with Edward Sapiens valve (23 or 26mm)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0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PARTNER Cohort B results</a:t>
            </a:r>
            <a:endParaRPr lang="en-IN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692696"/>
            <a:ext cx="5904656" cy="5301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2160" y="696753"/>
            <a:ext cx="3131840" cy="532453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N=358</a:t>
            </a: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Mean STS : 11.6 ± 6%</a:t>
            </a:r>
          </a:p>
          <a:p>
            <a:pPr>
              <a:buFontTx/>
              <a:buChar char="-"/>
            </a:pPr>
            <a:endParaRPr lang="en-IN" sz="20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15% porcelain aorta, </a:t>
            </a: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13% chest deformity, </a:t>
            </a: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24% severe </a:t>
            </a:r>
            <a:r>
              <a:rPr lang="en-IN" sz="2000" b="1" dirty="0" err="1" smtClean="0">
                <a:solidFill>
                  <a:srgbClr val="FFFF00"/>
                </a:solidFill>
              </a:rPr>
              <a:t>resp</a:t>
            </a:r>
            <a:r>
              <a:rPr lang="en-IN" sz="2000" b="1" dirty="0" smtClean="0">
                <a:solidFill>
                  <a:srgbClr val="FFFF00"/>
                </a:solidFill>
              </a:rPr>
              <a:t> illness</a:t>
            </a: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23%  Frailty</a:t>
            </a:r>
          </a:p>
          <a:p>
            <a:endParaRPr lang="en-IN" sz="20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30 day mortality- 6.4</a:t>
            </a:r>
            <a:r>
              <a:rPr lang="en-IN" sz="2000" b="1" dirty="0" smtClean="0">
                <a:solidFill>
                  <a:srgbClr val="FFFF00"/>
                </a:solidFill>
              </a:rPr>
              <a:t>%</a:t>
            </a:r>
          </a:p>
          <a:p>
            <a:pPr>
              <a:buFontTx/>
              <a:buChar char="-"/>
            </a:pPr>
            <a:endParaRPr lang="en-IN" sz="2000" b="1" dirty="0" smtClean="0">
              <a:solidFill>
                <a:srgbClr val="FFFF00"/>
              </a:solidFill>
            </a:endParaRPr>
          </a:p>
          <a:p>
            <a:r>
              <a:rPr lang="en-IN" sz="2000" b="1" dirty="0" smtClean="0">
                <a:solidFill>
                  <a:srgbClr val="FFFF00"/>
                </a:solidFill>
              </a:rPr>
              <a:t>- ARR ~ 20% at 1 </a:t>
            </a:r>
            <a:r>
              <a:rPr lang="en-IN" sz="2000" b="1" dirty="0" smtClean="0">
                <a:solidFill>
                  <a:srgbClr val="FFFF00"/>
                </a:solidFill>
              </a:rPr>
              <a:t>year (30.7% </a:t>
            </a:r>
            <a:r>
              <a:rPr lang="en-IN" sz="2000" b="1" dirty="0" err="1" smtClean="0">
                <a:solidFill>
                  <a:srgbClr val="FFFF00"/>
                </a:solidFill>
              </a:rPr>
              <a:t>vs</a:t>
            </a:r>
            <a:r>
              <a:rPr lang="en-IN" sz="2000" b="1" dirty="0" smtClean="0">
                <a:solidFill>
                  <a:srgbClr val="FFFF00"/>
                </a:solidFill>
              </a:rPr>
              <a:t> 50.7%, P&lt;0.001))</a:t>
            </a:r>
            <a:endParaRPr lang="en-IN" sz="2000" b="1" dirty="0" smtClean="0">
              <a:solidFill>
                <a:srgbClr val="FFFF00"/>
              </a:solidFill>
            </a:endParaRPr>
          </a:p>
          <a:p>
            <a:endParaRPr lang="en-IN" sz="20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NYHA 3/4 symptoms at 1yr</a:t>
            </a:r>
          </a:p>
          <a:p>
            <a:r>
              <a:rPr lang="en-IN" sz="2000" b="1" dirty="0" smtClean="0">
                <a:solidFill>
                  <a:srgbClr val="FFFF00"/>
                </a:solidFill>
              </a:rPr>
              <a:t>: 25% </a:t>
            </a:r>
            <a:r>
              <a:rPr lang="en-IN" sz="2000" b="1" dirty="0" err="1" smtClean="0">
                <a:solidFill>
                  <a:srgbClr val="FFFF00"/>
                </a:solidFill>
              </a:rPr>
              <a:t>vs</a:t>
            </a:r>
            <a:r>
              <a:rPr lang="en-IN" sz="2000" b="1" dirty="0" smtClean="0">
                <a:solidFill>
                  <a:srgbClr val="FFFF00"/>
                </a:solidFill>
              </a:rPr>
              <a:t> 58%</a:t>
            </a:r>
            <a:endParaRPr lang="en-IN" sz="2000" b="1" dirty="0" smtClean="0">
              <a:solidFill>
                <a:srgbClr val="FFFF00"/>
              </a:solidFill>
            </a:endParaRPr>
          </a:p>
          <a:p>
            <a:endParaRPr lang="en-IN" sz="20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IN" sz="2000" b="1" dirty="0" smtClean="0">
                <a:solidFill>
                  <a:srgbClr val="FFFF00"/>
                </a:solidFill>
              </a:rPr>
              <a:t> </a:t>
            </a:r>
            <a:r>
              <a:rPr lang="en-IN" sz="2000" b="1" dirty="0" smtClean="0">
                <a:solidFill>
                  <a:srgbClr val="FFFF00"/>
                </a:solidFill>
              </a:rPr>
              <a:t>TAVI superior</a:t>
            </a:r>
            <a:endParaRPr lang="en-IN" sz="2000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2361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IN" b="1" dirty="0" smtClean="0"/>
              <a:t>AT 2 years TAVI –&gt; Mortality was 43% for TAVI </a:t>
            </a:r>
            <a:r>
              <a:rPr lang="en-IN" b="1" dirty="0" err="1" smtClean="0"/>
              <a:t>vs</a:t>
            </a:r>
            <a:r>
              <a:rPr lang="en-IN" b="1" dirty="0" smtClean="0"/>
              <a:t> 85% for standard treatment (NNT &lt;3!!!) . </a:t>
            </a:r>
          </a:p>
          <a:p>
            <a:pPr>
              <a:buFontTx/>
              <a:buChar char="-"/>
            </a:pPr>
            <a:r>
              <a:rPr lang="en-IN" b="1" dirty="0" smtClean="0"/>
              <a:t>The high mortality is attributed to the significant co-morbidities .</a:t>
            </a:r>
          </a:p>
          <a:p>
            <a:r>
              <a:rPr lang="en-IN" sz="1400" b="1" i="1" dirty="0" smtClean="0"/>
              <a:t>(</a:t>
            </a:r>
            <a:r>
              <a:rPr lang="en-IN" sz="1200" b="1" i="1" dirty="0" err="1" smtClean="0"/>
              <a:t>Makkar</a:t>
            </a:r>
            <a:r>
              <a:rPr lang="en-IN" sz="1200" b="1" i="1" dirty="0" smtClean="0"/>
              <a:t> et al.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</a:t>
            </a:r>
            <a:r>
              <a:rPr lang="en-IN" sz="1200" b="1" i="1" dirty="0" smtClean="0"/>
              <a:t>Aortic-Valve Replacement </a:t>
            </a:r>
            <a:r>
              <a:rPr lang="en-IN" sz="1200" b="1" i="1" dirty="0" smtClean="0"/>
              <a:t>for </a:t>
            </a:r>
            <a:r>
              <a:rPr lang="en-IN" sz="1200" b="1" i="1" dirty="0" smtClean="0"/>
              <a:t>Inoperable Severe Aortic </a:t>
            </a:r>
            <a:r>
              <a:rPr lang="en-IN" sz="1200" b="1" i="1" dirty="0" err="1" smtClean="0"/>
              <a:t>Stenosis</a:t>
            </a:r>
            <a:r>
              <a:rPr lang="en-IN" sz="1200" b="1" i="1" dirty="0" smtClean="0"/>
              <a:t> . N </a:t>
            </a:r>
            <a:r>
              <a:rPr lang="en-IN" sz="1200" b="1" i="1" dirty="0" err="1" smtClean="0"/>
              <a:t>Engl</a:t>
            </a:r>
            <a:r>
              <a:rPr lang="en-IN" sz="1200" b="1" i="1" dirty="0" smtClean="0"/>
              <a:t> J Med 2012;366:1696-704</a:t>
            </a:r>
            <a:r>
              <a:rPr lang="en-IN" sz="1200" b="1" i="1" dirty="0" smtClean="0"/>
              <a:t>.)</a:t>
            </a:r>
            <a:endParaRPr lang="en-IN" sz="1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84976" cy="864096"/>
          </a:xfrm>
        </p:spPr>
        <p:txBody>
          <a:bodyPr/>
          <a:lstStyle/>
          <a:p>
            <a:r>
              <a:rPr lang="en-IN" b="1" dirty="0" smtClean="0"/>
              <a:t>PARTNER Cohort A results</a:t>
            </a:r>
            <a:endParaRPr lang="en-IN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60032" y="1196752"/>
            <a:ext cx="4104456" cy="566124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N= 699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day mortality-</a:t>
            </a: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3.4% </a:t>
            </a:r>
            <a:r>
              <a:rPr kumimoji="0" lang="en-I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6.5%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2years: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1600" b="1" dirty="0" smtClean="0">
                <a:solidFill>
                  <a:srgbClr val="FFFF00"/>
                </a:solidFill>
              </a:rPr>
              <a:t>- Mortality : 34% for TAVI </a:t>
            </a:r>
            <a:r>
              <a:rPr lang="en-IN" sz="1600" b="1" dirty="0" err="1" smtClean="0">
                <a:solidFill>
                  <a:srgbClr val="FFFF00"/>
                </a:solidFill>
              </a:rPr>
              <a:t>vs</a:t>
            </a:r>
            <a:r>
              <a:rPr lang="en-IN" sz="1600" b="1" dirty="0" smtClean="0">
                <a:solidFill>
                  <a:srgbClr val="FFFF00"/>
                </a:solidFill>
              </a:rPr>
              <a:t> 35% SAVR</a:t>
            </a: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1600" b="1" dirty="0" smtClean="0">
                <a:solidFill>
                  <a:srgbClr val="FFFF00"/>
                </a:solidFill>
              </a:rPr>
              <a:t>-</a:t>
            </a: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difference in MACCE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benefits in </a:t>
            </a:r>
            <a:r>
              <a:rPr kumimoji="0" lang="en-IN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hemodynamics</a:t>
            </a: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NYHA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1600" b="1" dirty="0" smtClean="0">
                <a:solidFill>
                  <a:srgbClr val="FFFF00"/>
                </a:solidFill>
              </a:rPr>
              <a:t>No difference in stroke at 2years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1600" b="1" dirty="0" smtClean="0">
                <a:solidFill>
                  <a:srgbClr val="FFFF00"/>
                </a:solidFill>
              </a:rPr>
              <a:t>More </a:t>
            </a:r>
            <a:r>
              <a:rPr lang="en-IN" sz="1600" b="1" dirty="0" err="1" smtClean="0">
                <a:solidFill>
                  <a:srgbClr val="FFFF00"/>
                </a:solidFill>
              </a:rPr>
              <a:t>paravalvular</a:t>
            </a:r>
            <a:r>
              <a:rPr lang="en-IN" sz="1600" b="1" dirty="0" smtClean="0">
                <a:solidFill>
                  <a:srgbClr val="FFFF00"/>
                </a:solidFill>
              </a:rPr>
              <a:t> leak for TAVI leading to higher late mortality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1600" b="1" dirty="0" smtClean="0">
                <a:solidFill>
                  <a:srgbClr val="FFFF00"/>
                </a:solidFill>
              </a:rPr>
              <a:t>More vascular complications (11% </a:t>
            </a:r>
            <a:r>
              <a:rPr lang="en-IN" sz="1600" b="1" dirty="0" err="1" smtClean="0">
                <a:solidFill>
                  <a:srgbClr val="FFFF00"/>
                </a:solidFill>
              </a:rPr>
              <a:t>vs</a:t>
            </a:r>
            <a:r>
              <a:rPr lang="en-IN" sz="1600" b="1" dirty="0" smtClean="0">
                <a:solidFill>
                  <a:srgbClr val="FFFF00"/>
                </a:solidFill>
              </a:rPr>
              <a:t> 3%)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bleeding and AF higher </a:t>
            </a:r>
            <a:r>
              <a:rPr lang="en-IN" sz="1600" b="1" dirty="0" smtClean="0">
                <a:solidFill>
                  <a:srgbClr val="FFFF00"/>
                </a:solidFill>
              </a:rPr>
              <a:t>for </a:t>
            </a: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SAVR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Better quality of life for TAVI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Females had mortality benefit in TAVI</a:t>
            </a:r>
            <a:r>
              <a:rPr kumimoji="0" lang="en-IN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cohort</a:t>
            </a: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(JACC April 2014)</a:t>
            </a:r>
            <a:endParaRPr kumimoji="0" lang="en-IN" sz="1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628800"/>
            <a:ext cx="4392488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en-IN" b="1" dirty="0" smtClean="0"/>
              <a:t>PARTNER Cohort A echocardiography</a:t>
            </a:r>
            <a:endParaRPr lang="en-IN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13055"/>
            <a:ext cx="7128792" cy="582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en-IN" dirty="0" smtClean="0"/>
              <a:t>PARTNER Cohort A symptom status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92" y="1412776"/>
            <a:ext cx="8587859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460432" y="6309320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67544" y="6309320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en-IN" b="1" dirty="0" smtClean="0"/>
              <a:t>PARTNER Cohort A: Impact of AR</a:t>
            </a:r>
            <a:endParaRPr lang="en-IN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875983" cy="518457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56176" y="1412776"/>
            <a:ext cx="29878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Cause of AR:</a:t>
            </a:r>
          </a:p>
          <a:p>
            <a:endParaRPr lang="en-IN" b="1" dirty="0" smtClean="0"/>
          </a:p>
          <a:p>
            <a:pPr>
              <a:buFontTx/>
              <a:buChar char="-"/>
            </a:pPr>
            <a:r>
              <a:rPr lang="en-IN" b="1" dirty="0" smtClean="0"/>
              <a:t>Pattern of valve calcification</a:t>
            </a:r>
          </a:p>
          <a:p>
            <a:pPr>
              <a:buFont typeface="Arial" pitchFamily="34" charset="0"/>
              <a:buChar char="•"/>
            </a:pPr>
            <a:endParaRPr lang="en-IN" b="1" dirty="0" smtClean="0"/>
          </a:p>
          <a:p>
            <a:r>
              <a:rPr lang="en-IN" b="1" dirty="0" smtClean="0"/>
              <a:t>- </a:t>
            </a:r>
            <a:r>
              <a:rPr lang="en-IN" b="1" dirty="0" err="1" smtClean="0"/>
              <a:t>Undersizing</a:t>
            </a:r>
            <a:r>
              <a:rPr lang="en-IN" b="1" dirty="0" smtClean="0"/>
              <a:t> of the valve</a:t>
            </a:r>
          </a:p>
          <a:p>
            <a:pPr>
              <a:buFont typeface="Arial" pitchFamily="34" charset="0"/>
              <a:buChar char="•"/>
            </a:pPr>
            <a:endParaRPr lang="en-IN" b="1" dirty="0" smtClean="0"/>
          </a:p>
          <a:p>
            <a:r>
              <a:rPr lang="en-IN" b="1" dirty="0" smtClean="0"/>
              <a:t>- Valve placement</a:t>
            </a:r>
          </a:p>
          <a:p>
            <a:pPr>
              <a:buFont typeface="Arial" pitchFamily="34" charset="0"/>
              <a:buChar char="•"/>
            </a:pPr>
            <a:endParaRPr lang="en-IN" b="1" dirty="0" smtClean="0"/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Even mild AR increased  mortality</a:t>
            </a:r>
          </a:p>
          <a:p>
            <a:pPr>
              <a:buFont typeface="Arial" pitchFamily="34" charset="0"/>
              <a:buChar char="•"/>
            </a:pPr>
            <a:endParaRPr lang="en-IN" b="1" dirty="0" smtClean="0"/>
          </a:p>
          <a:p>
            <a:pPr>
              <a:buFont typeface="Arial" pitchFamily="34" charset="0"/>
              <a:buChar char="•"/>
            </a:pPr>
            <a:r>
              <a:rPr lang="en-IN" b="1" dirty="0" smtClean="0"/>
              <a:t>Moderate/severe AR </a:t>
            </a:r>
            <a:r>
              <a:rPr lang="en-IN" b="1" dirty="0" err="1" smtClean="0"/>
              <a:t>occured</a:t>
            </a:r>
            <a:r>
              <a:rPr lang="en-IN" b="1" dirty="0" smtClean="0"/>
              <a:t> in ~10%</a:t>
            </a:r>
            <a:endParaRPr lang="en-IN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78098"/>
          </a:xfrm>
        </p:spPr>
        <p:txBody>
          <a:bodyPr>
            <a:noAutofit/>
          </a:bodyPr>
          <a:lstStyle/>
          <a:p>
            <a:r>
              <a:rPr lang="e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Core Valve investigators: </a:t>
            </a:r>
            <a:r>
              <a:rPr lang="e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 </a:t>
            </a:r>
            <a:r>
              <a:rPr lang="en-IN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SAVR in high risk</a:t>
            </a:r>
            <a:br>
              <a:rPr lang="en-IN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(NEJM May 2014)</a:t>
            </a:r>
            <a:endParaRPr lang="en-I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514850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19</a:t>
            </a:fld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1196752"/>
            <a:ext cx="4427984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rgbClr val="FFFF00"/>
                </a:solidFill>
              </a:rPr>
              <a:t> </a:t>
            </a:r>
            <a:r>
              <a:rPr lang="en-IN" b="1" dirty="0" smtClean="0">
                <a:solidFill>
                  <a:srgbClr val="FFFF00"/>
                </a:solidFill>
              </a:rPr>
              <a:t>Medtronic Core valve (2011-2012)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Heart team PROM&gt; 15</a:t>
            </a:r>
            <a:r>
              <a:rPr lang="en-IN" b="1" dirty="0" smtClean="0">
                <a:solidFill>
                  <a:srgbClr val="FFFF00"/>
                </a:solidFill>
              </a:rPr>
              <a:t>%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N=795</a:t>
            </a: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FFFF00"/>
                </a:solidFill>
              </a:rPr>
              <a:t>mean STS of 7.4%</a:t>
            </a:r>
          </a:p>
          <a:p>
            <a:pPr>
              <a:buFont typeface="Arial" pitchFamily="34" charset="0"/>
              <a:buChar char="•"/>
            </a:pPr>
            <a:r>
              <a:rPr lang="en-IN" sz="2000" b="1" dirty="0" smtClean="0">
                <a:solidFill>
                  <a:srgbClr val="FFFF00"/>
                </a:solidFill>
              </a:rPr>
              <a:t>More people declined SAVR</a:t>
            </a: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1 yr mortality—</a:t>
            </a:r>
            <a:r>
              <a:rPr lang="en-IN" sz="2400" b="1" dirty="0" smtClean="0">
                <a:solidFill>
                  <a:srgbClr val="FFFF00"/>
                </a:solidFill>
              </a:rPr>
              <a:t>14% </a:t>
            </a:r>
            <a:r>
              <a:rPr lang="en-IN" b="1" dirty="0" err="1" smtClean="0">
                <a:solidFill>
                  <a:srgbClr val="FFFF00"/>
                </a:solidFill>
              </a:rPr>
              <a:t>vs</a:t>
            </a:r>
            <a:r>
              <a:rPr lang="en-IN" b="1" dirty="0" smtClean="0">
                <a:solidFill>
                  <a:srgbClr val="FFFF00"/>
                </a:solidFill>
              </a:rPr>
              <a:t> 19%</a:t>
            </a: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SAVR had higher major bleeding, stroke, AF and </a:t>
            </a:r>
            <a:r>
              <a:rPr lang="en-IN" b="1" dirty="0" smtClean="0">
                <a:solidFill>
                  <a:srgbClr val="FFFF00"/>
                </a:solidFill>
              </a:rPr>
              <a:t>AKI</a:t>
            </a:r>
          </a:p>
          <a:p>
            <a:pPr>
              <a:buFont typeface="Arial" pitchFamily="34" charset="0"/>
              <a:buChar char="•"/>
            </a:pPr>
            <a:r>
              <a:rPr lang="en-IN" b="1" dirty="0" smtClean="0">
                <a:solidFill>
                  <a:srgbClr val="FFFF00"/>
                </a:solidFill>
              </a:rPr>
              <a:t>TAVI had more PPIs and vascular complications</a:t>
            </a: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b="1" dirty="0" err="1" smtClean="0">
                <a:solidFill>
                  <a:srgbClr val="FFFF00"/>
                </a:solidFill>
              </a:rPr>
              <a:t>Noninferior</a:t>
            </a:r>
            <a:r>
              <a:rPr lang="en-IN" b="1" dirty="0" smtClean="0">
                <a:solidFill>
                  <a:srgbClr val="FFFF00"/>
                </a:solidFill>
              </a:rPr>
              <a:t> for NYHA, quality of life and echo-</a:t>
            </a:r>
            <a:r>
              <a:rPr lang="en-IN" b="1" dirty="0" err="1" smtClean="0">
                <a:solidFill>
                  <a:srgbClr val="FFFF00"/>
                </a:solidFill>
              </a:rPr>
              <a:t>indicis</a:t>
            </a: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b="1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b="1" u="sng" dirty="0" smtClean="0">
                <a:solidFill>
                  <a:srgbClr val="FFFF00"/>
                </a:solidFill>
              </a:rPr>
              <a:t>All </a:t>
            </a:r>
            <a:r>
              <a:rPr lang="en-IN" b="1" u="sng" dirty="0" smtClean="0">
                <a:solidFill>
                  <a:srgbClr val="FFFF00"/>
                </a:solidFill>
              </a:rPr>
              <a:t>TAVI </a:t>
            </a:r>
            <a:r>
              <a:rPr lang="en-IN" b="1" u="sng" dirty="0" smtClean="0">
                <a:solidFill>
                  <a:srgbClr val="FFFF00"/>
                </a:solidFill>
              </a:rPr>
              <a:t>attributed complications decreased significantly from previous analysis</a:t>
            </a:r>
          </a:p>
          <a:p>
            <a:endParaRPr lang="en-IN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237312"/>
            <a:ext cx="3737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/>
              <a:t>TAVI </a:t>
            </a:r>
            <a:r>
              <a:rPr lang="en-IN" sz="2800" b="1" dirty="0" smtClean="0"/>
              <a:t>is superior to SAVR</a:t>
            </a:r>
            <a:endParaRPr lang="en-IN" sz="2800" b="1" dirty="0"/>
          </a:p>
        </p:txBody>
      </p:sp>
    </p:spTree>
  </p:cSld>
  <p:clrMapOvr>
    <a:masterClrMapping/>
  </p:clrMapOvr>
  <p:transition advTm="169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IN" b="1" dirty="0" smtClean="0"/>
              <a:t>OVERVIEW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32648"/>
          </a:xfrm>
        </p:spPr>
        <p:txBody>
          <a:bodyPr>
            <a:normAutofit fontScale="77500" lnSpcReduction="20000"/>
          </a:bodyPr>
          <a:lstStyle/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: AS-EPIDEMIOLOGY?</a:t>
            </a:r>
          </a:p>
          <a:p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AORTIC STENOSIS AND ROLE OF TAVI</a:t>
            </a:r>
          </a:p>
          <a:p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ADVENT OF TAVI</a:t>
            </a:r>
          </a:p>
          <a:p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DATA AND EVIDENCE FOR 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</a:t>
            </a:r>
          </a:p>
          <a:p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TAVI- 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HARDWARE, PLANNING and 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 &amp; CONS 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TAVI</a:t>
            </a:r>
          </a:p>
          <a:p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ADVANCES IN TAVI 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FOR </a:t>
            </a:r>
            <a:r>
              <a:rPr lang="en-I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</a:t>
            </a:r>
            <a:endParaRPr lang="en-IN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584176"/>
          </a:xfrm>
        </p:spPr>
        <p:txBody>
          <a:bodyPr>
            <a:noAutofit/>
          </a:bodyPr>
          <a:lstStyle/>
          <a:p>
            <a:r>
              <a:rPr lang="en-IN" sz="4800" b="1" dirty="0" smtClean="0"/>
              <a:t>TAVI HARDWARE &amp; PREPROCEDURAL PLANNING</a:t>
            </a:r>
            <a:endParaRPr lang="en-I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854968"/>
          </a:xfrm>
        </p:spPr>
        <p:txBody>
          <a:bodyPr>
            <a:normAutofit fontScale="90000"/>
          </a:bodyPr>
          <a:lstStyle/>
          <a:p>
            <a:r>
              <a:rPr lang="en-IN" sz="4900" b="1" dirty="0" smtClean="0"/>
              <a:t>EDWARDS SAPIEN VALVE </a:t>
            </a:r>
            <a:r>
              <a:rPr lang="en-IN" sz="4900" dirty="0" smtClean="0"/>
              <a:t/>
            </a:r>
            <a:br>
              <a:rPr lang="en-IN" sz="4900" dirty="0" smtClean="0"/>
            </a:br>
            <a:r>
              <a:rPr lang="en-IN" dirty="0" smtClean="0"/>
              <a:t>(</a:t>
            </a:r>
            <a:r>
              <a:rPr lang="en-IN" sz="3100" dirty="0" smtClean="0"/>
              <a:t>Edwards </a:t>
            </a:r>
            <a:r>
              <a:rPr lang="en-IN" sz="3100" dirty="0" err="1" smtClean="0"/>
              <a:t>Lifesciences</a:t>
            </a:r>
            <a:r>
              <a:rPr lang="en-IN" sz="3100" dirty="0" smtClean="0"/>
              <a:t>, Irvine, CA).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SAPIEN THVS</a:t>
            </a:r>
            <a:r>
              <a:rPr lang="en-IN" sz="2400" b="1" dirty="0" smtClean="0"/>
              <a:t>: </a:t>
            </a:r>
            <a:r>
              <a:rPr lang="en-IN" sz="2400" dirty="0" smtClean="0"/>
              <a:t> </a:t>
            </a:r>
            <a:r>
              <a:rPr lang="en-IN" sz="2400" dirty="0" smtClean="0"/>
              <a:t>model of the 1</a:t>
            </a:r>
            <a:r>
              <a:rPr lang="en-IN" sz="2400" baseline="30000" dirty="0" smtClean="0"/>
              <a:t>st</a:t>
            </a:r>
            <a:r>
              <a:rPr lang="en-IN" sz="2400" dirty="0" smtClean="0"/>
              <a:t> </a:t>
            </a:r>
            <a:r>
              <a:rPr lang="en-IN" sz="2400" dirty="0" smtClean="0"/>
              <a:t>human </a:t>
            </a:r>
            <a:r>
              <a:rPr lang="en-IN" sz="2400" dirty="0" smtClean="0"/>
              <a:t>TAVI</a:t>
            </a:r>
          </a:p>
          <a:p>
            <a:r>
              <a:rPr lang="en-IN" sz="2400" dirty="0" smtClean="0"/>
              <a:t>Approved in Europe in 2007 and USA in Nov 2011</a:t>
            </a:r>
            <a:endParaRPr lang="en-IN" sz="2400" dirty="0" smtClean="0"/>
          </a:p>
          <a:p>
            <a:r>
              <a:rPr lang="en-IN" sz="2400" dirty="0" smtClean="0"/>
              <a:t>Balloon expandable stainless steel stent frame</a:t>
            </a:r>
          </a:p>
          <a:p>
            <a:r>
              <a:rPr lang="en-IN" sz="2400" dirty="0" smtClean="0"/>
              <a:t>3 bovine pericardial leaflets</a:t>
            </a:r>
          </a:p>
          <a:p>
            <a:r>
              <a:rPr lang="en-IN" sz="2400" dirty="0" smtClean="0"/>
              <a:t>I</a:t>
            </a:r>
            <a:r>
              <a:rPr lang="en-IN" sz="2400" dirty="0" smtClean="0"/>
              <a:t>nner polyethylene </a:t>
            </a:r>
            <a:r>
              <a:rPr lang="en-IN" sz="2400" dirty="0" err="1" smtClean="0"/>
              <a:t>terephthalate</a:t>
            </a:r>
            <a:r>
              <a:rPr lang="en-IN" sz="2400" dirty="0" smtClean="0"/>
              <a:t> fabric skirt in bottom portion to prevent leak</a:t>
            </a:r>
          </a:p>
          <a:p>
            <a:r>
              <a:rPr lang="en-IN" sz="2400" dirty="0" smtClean="0"/>
              <a:t>The system is crimped onto a balloon catheter</a:t>
            </a:r>
          </a:p>
          <a:p>
            <a:endParaRPr lang="en-IN" sz="2400" dirty="0" smtClean="0"/>
          </a:p>
          <a:p>
            <a:r>
              <a:rPr lang="en-IN" b="1" dirty="0" smtClean="0"/>
              <a:t>‘23mm’</a:t>
            </a:r>
            <a:r>
              <a:rPr lang="en-IN" sz="2400" dirty="0" smtClean="0"/>
              <a:t>:  </a:t>
            </a:r>
            <a:r>
              <a:rPr lang="en-IN" sz="2400" b="1" dirty="0" smtClean="0"/>
              <a:t>18 -22mm annulus, 22F , MVD -7mm </a:t>
            </a:r>
          </a:p>
          <a:p>
            <a:r>
              <a:rPr lang="en-IN" b="1" dirty="0" smtClean="0"/>
              <a:t>‘26mm’</a:t>
            </a:r>
            <a:r>
              <a:rPr lang="en-IN" sz="2400" dirty="0" smtClean="0"/>
              <a:t>:   </a:t>
            </a:r>
            <a:r>
              <a:rPr lang="en-IN" sz="2400" b="1" dirty="0" smtClean="0"/>
              <a:t>21 -25mm annulus, 24F,  MVD - 8mm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7" y="1484784"/>
            <a:ext cx="2269343" cy="18722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EDWARDS SAPIENS newer gen valves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IN" b="1" dirty="0" smtClean="0"/>
              <a:t>SAPIEN XT: </a:t>
            </a:r>
          </a:p>
          <a:p>
            <a:pPr>
              <a:buNone/>
            </a:pPr>
            <a:r>
              <a:rPr lang="en-IN" dirty="0" smtClean="0"/>
              <a:t>-</a:t>
            </a:r>
            <a:r>
              <a:rPr lang="en-IN" sz="2400" dirty="0" smtClean="0"/>
              <a:t>Cobalt chromium stent frame </a:t>
            </a:r>
            <a:r>
              <a:rPr lang="en-IN" sz="2400" dirty="0" smtClean="0">
                <a:sym typeface="Wingdings" pitchFamily="2" charset="2"/>
              </a:rPr>
              <a:t> more radial strength</a:t>
            </a:r>
          </a:p>
          <a:p>
            <a:pPr>
              <a:buFontTx/>
              <a:buChar char="-"/>
            </a:pPr>
            <a:r>
              <a:rPr lang="en-IN" sz="2400" dirty="0" smtClean="0">
                <a:sym typeface="Wingdings" pitchFamily="2" charset="2"/>
              </a:rPr>
              <a:t>New leaflet geometry Better function , </a:t>
            </a:r>
          </a:p>
          <a:p>
            <a:pPr>
              <a:buNone/>
            </a:pPr>
            <a:r>
              <a:rPr lang="en-IN" sz="2400" dirty="0" smtClean="0">
                <a:sym typeface="Wingdings" pitchFamily="2" charset="2"/>
              </a:rPr>
              <a:t>                                               </a:t>
            </a:r>
            <a:r>
              <a:rPr lang="en-IN" sz="2400" dirty="0" err="1" smtClean="0">
                <a:sym typeface="Wingdings" pitchFamily="2" charset="2"/>
              </a:rPr>
              <a:t>coaptation</a:t>
            </a:r>
            <a:r>
              <a:rPr lang="en-IN" sz="2400" dirty="0" smtClean="0">
                <a:sym typeface="Wingdings" pitchFamily="2" charset="2"/>
              </a:rPr>
              <a:t> and lower profile</a:t>
            </a:r>
          </a:p>
          <a:p>
            <a:pPr>
              <a:buFontTx/>
              <a:buChar char="-"/>
            </a:pPr>
            <a:r>
              <a:rPr lang="en-IN" sz="2400" b="1" dirty="0" smtClean="0">
                <a:sym typeface="Wingdings" pitchFamily="2" charset="2"/>
              </a:rPr>
              <a:t>23mm (18F), 26mm (19F), 29mm</a:t>
            </a:r>
          </a:p>
          <a:p>
            <a:pPr>
              <a:buNone/>
            </a:pPr>
            <a:r>
              <a:rPr lang="en-IN" sz="2400" dirty="0" smtClean="0">
                <a:sym typeface="Wingdings" pitchFamily="2" charset="2"/>
              </a:rPr>
              <a:t>- 16 F is </a:t>
            </a:r>
            <a:r>
              <a:rPr lang="en-IN" sz="2400" dirty="0" err="1" smtClean="0">
                <a:sym typeface="Wingdings" pitchFamily="2" charset="2"/>
              </a:rPr>
              <a:t>esheath</a:t>
            </a:r>
            <a:r>
              <a:rPr lang="en-IN" sz="2400" dirty="0" smtClean="0">
                <a:sym typeface="Wingdings" pitchFamily="2" charset="2"/>
              </a:rPr>
              <a:t> is used</a:t>
            </a:r>
          </a:p>
          <a:p>
            <a:pPr>
              <a:buNone/>
            </a:pPr>
            <a:r>
              <a:rPr lang="en-IN" sz="2400" b="1" dirty="0" smtClean="0">
                <a:sym typeface="Wingdings" pitchFamily="2" charset="2"/>
              </a:rPr>
              <a:t>- </a:t>
            </a:r>
            <a:r>
              <a:rPr lang="en-IN" sz="2400" dirty="0" smtClean="0">
                <a:sym typeface="Wingdings" pitchFamily="2" charset="2"/>
              </a:rPr>
              <a:t>Up to 27mm annulus size</a:t>
            </a:r>
          </a:p>
          <a:p>
            <a:pPr>
              <a:buFont typeface="Wingdings" pitchFamily="2" charset="2"/>
              <a:buChar char="v"/>
            </a:pPr>
            <a:r>
              <a:rPr lang="en-IN" b="1" dirty="0" smtClean="0">
                <a:sym typeface="Wingdings" pitchFamily="2" charset="2"/>
              </a:rPr>
              <a:t>SAPIEN 3:</a:t>
            </a:r>
          </a:p>
          <a:p>
            <a:pPr>
              <a:buFontTx/>
              <a:buChar char="-"/>
            </a:pPr>
            <a:r>
              <a:rPr lang="en-IN" sz="2400" dirty="0" smtClean="0">
                <a:sym typeface="Wingdings" pitchFamily="2" charset="2"/>
              </a:rPr>
              <a:t>14 F </a:t>
            </a:r>
          </a:p>
          <a:p>
            <a:pPr>
              <a:buFontTx/>
              <a:buChar char="-"/>
            </a:pPr>
            <a:r>
              <a:rPr lang="en-IN" sz="2400" dirty="0" smtClean="0">
                <a:sym typeface="Wingdings" pitchFamily="2" charset="2"/>
              </a:rPr>
              <a:t>Additional outer PET fabric skirt</a:t>
            </a:r>
          </a:p>
          <a:p>
            <a:pPr>
              <a:buFontTx/>
              <a:buChar char="-"/>
            </a:pPr>
            <a:r>
              <a:rPr lang="en-IN" sz="2400" dirty="0" smtClean="0">
                <a:sym typeface="Wingdings" pitchFamily="2" charset="2"/>
              </a:rPr>
              <a:t>20mm, 23mm, 26mm, 29mm</a:t>
            </a:r>
          </a:p>
          <a:p>
            <a:pPr>
              <a:buFontTx/>
              <a:buChar char="-"/>
            </a:pPr>
            <a:r>
              <a:rPr lang="en-IN" sz="2400" dirty="0" smtClean="0">
                <a:sym typeface="Wingdings" pitchFamily="2" charset="2"/>
              </a:rPr>
              <a:t>Annulus size from 16mm to 28mm</a:t>
            </a:r>
          </a:p>
          <a:p>
            <a:pPr>
              <a:buFontTx/>
              <a:buChar char="-"/>
            </a:pPr>
            <a:r>
              <a:rPr lang="en-IN" sz="2400" dirty="0" smtClean="0">
                <a:sym typeface="Wingdings" pitchFamily="2" charset="2"/>
              </a:rPr>
              <a:t>No deaths, stroke, vascular </a:t>
            </a:r>
            <a:r>
              <a:rPr lang="en-IN" sz="2400" dirty="0" err="1" smtClean="0">
                <a:sym typeface="Wingdings" pitchFamily="2" charset="2"/>
              </a:rPr>
              <a:t>compl</a:t>
            </a:r>
            <a:r>
              <a:rPr lang="en-IN" sz="2400" dirty="0" smtClean="0">
                <a:sym typeface="Wingdings" pitchFamily="2" charset="2"/>
              </a:rPr>
              <a:t> or &gt;2+PVL in</a:t>
            </a:r>
          </a:p>
          <a:p>
            <a:pPr>
              <a:buNone/>
            </a:pPr>
            <a:r>
              <a:rPr lang="en-IN" sz="2400" dirty="0" smtClean="0">
                <a:sym typeface="Wingdings" pitchFamily="2" charset="2"/>
              </a:rPr>
              <a:t>     a study on 15 patients</a:t>
            </a:r>
          </a:p>
          <a:p>
            <a:pPr>
              <a:buNone/>
            </a:pPr>
            <a:r>
              <a:rPr lang="en-IN" sz="1900" b="1" i="1" dirty="0" smtClean="0">
                <a:sym typeface="Wingdings" pitchFamily="2" charset="2"/>
              </a:rPr>
              <a:t>     (Binder et al. TAVR with </a:t>
            </a:r>
            <a:r>
              <a:rPr lang="en-IN" sz="1900" b="1" i="1" dirty="0" err="1" smtClean="0">
                <a:sym typeface="Wingdings" pitchFamily="2" charset="2"/>
              </a:rPr>
              <a:t>Sapien</a:t>
            </a:r>
            <a:r>
              <a:rPr lang="en-IN" sz="1900" b="1" i="1" dirty="0" smtClean="0">
                <a:sym typeface="Wingdings" pitchFamily="2" charset="2"/>
              </a:rPr>
              <a:t> 3. JACC </a:t>
            </a:r>
            <a:r>
              <a:rPr lang="en-IN" sz="1900" b="1" i="1" dirty="0" err="1" smtClean="0">
                <a:sym typeface="Wingdings" pitchFamily="2" charset="2"/>
              </a:rPr>
              <a:t>Cardiovasc</a:t>
            </a:r>
            <a:r>
              <a:rPr lang="en-IN" sz="1900" b="1" i="1" dirty="0" smtClean="0">
                <a:sym typeface="Wingdings" pitchFamily="2" charset="2"/>
              </a:rPr>
              <a:t> </a:t>
            </a:r>
            <a:r>
              <a:rPr lang="en-IN" sz="1900" b="1" i="1" dirty="0" err="1" smtClean="0">
                <a:sym typeface="Wingdings" pitchFamily="2" charset="2"/>
              </a:rPr>
              <a:t>Interv</a:t>
            </a:r>
            <a:r>
              <a:rPr lang="en-IN" sz="1900" b="1" i="1" dirty="0" smtClean="0">
                <a:sym typeface="Wingdings" pitchFamily="2" charset="2"/>
              </a:rPr>
              <a:t> 2013)</a:t>
            </a:r>
          </a:p>
          <a:p>
            <a:pPr>
              <a:buFontTx/>
              <a:buChar char="-"/>
            </a:pPr>
            <a:endParaRPr lang="en-IN" sz="24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en-IN" sz="2400" dirty="0" smtClean="0">
              <a:sym typeface="Wingdings" pitchFamily="2" charset="2"/>
            </a:endParaRPr>
          </a:p>
          <a:p>
            <a:pPr>
              <a:buFontTx/>
              <a:buChar char="-"/>
            </a:pPr>
            <a:endParaRPr lang="en-IN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412776"/>
            <a:ext cx="2079375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365104"/>
            <a:ext cx="2133600" cy="2143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6480720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EDWARDS SAPIEN Delivery systems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b="1" dirty="0" smtClean="0"/>
              <a:t>TRANSFEMORAL</a:t>
            </a:r>
          </a:p>
          <a:p>
            <a:pPr>
              <a:buFontTx/>
              <a:buChar char="-"/>
            </a:pPr>
            <a:r>
              <a:rPr lang="en-IN" b="1" dirty="0" smtClean="0"/>
              <a:t>Retroflex system: </a:t>
            </a:r>
            <a:r>
              <a:rPr lang="en-IN" sz="2800" dirty="0" smtClean="0"/>
              <a:t>SAPIEN THV</a:t>
            </a:r>
            <a:endParaRPr lang="en-IN" dirty="0" smtClean="0"/>
          </a:p>
          <a:p>
            <a:pPr>
              <a:buFontTx/>
              <a:buChar char="-"/>
            </a:pPr>
            <a:r>
              <a:rPr lang="en-IN" b="1" dirty="0" err="1" smtClean="0"/>
              <a:t>Novaflex</a:t>
            </a:r>
            <a:r>
              <a:rPr lang="en-IN" b="1" dirty="0" smtClean="0"/>
              <a:t> system: </a:t>
            </a:r>
            <a:r>
              <a:rPr lang="en-IN" sz="2800" dirty="0" smtClean="0"/>
              <a:t>SAPIEN XT</a:t>
            </a:r>
            <a:endParaRPr lang="en-IN" dirty="0" smtClean="0"/>
          </a:p>
          <a:p>
            <a:pPr>
              <a:buFontTx/>
              <a:buChar char="-"/>
            </a:pPr>
            <a:r>
              <a:rPr lang="en-IN" b="1" dirty="0" smtClean="0"/>
              <a:t>Commander system: </a:t>
            </a:r>
            <a:r>
              <a:rPr lang="en-IN" sz="2800" dirty="0" smtClean="0"/>
              <a:t>SAPIEN 3</a:t>
            </a:r>
            <a:endParaRPr lang="en-IN" dirty="0" smtClean="0"/>
          </a:p>
          <a:p>
            <a:pPr>
              <a:buNone/>
            </a:pPr>
            <a:endParaRPr lang="en-IN" b="1" dirty="0" smtClean="0"/>
          </a:p>
          <a:p>
            <a:pPr>
              <a:buFont typeface="Wingdings" pitchFamily="2" charset="2"/>
              <a:buChar char="v"/>
            </a:pPr>
            <a:r>
              <a:rPr lang="en-IN" b="1" dirty="0" smtClean="0"/>
              <a:t>TRANSAPICAL/ TRANSAORTIC</a:t>
            </a:r>
          </a:p>
          <a:p>
            <a:pPr>
              <a:buFontTx/>
              <a:buChar char="-"/>
            </a:pPr>
            <a:r>
              <a:rPr lang="en-IN" b="1" dirty="0" err="1" smtClean="0"/>
              <a:t>Ascendra</a:t>
            </a:r>
            <a:r>
              <a:rPr lang="en-IN" b="1" dirty="0" smtClean="0"/>
              <a:t>/ </a:t>
            </a:r>
            <a:r>
              <a:rPr lang="en-IN" b="1" dirty="0" err="1" smtClean="0"/>
              <a:t>Ascendra</a:t>
            </a:r>
            <a:r>
              <a:rPr lang="en-IN" b="1" dirty="0" smtClean="0"/>
              <a:t> plus </a:t>
            </a:r>
            <a:r>
              <a:rPr lang="en-IN" b="1" dirty="0" err="1" smtClean="0"/>
              <a:t>sytems</a:t>
            </a:r>
            <a:r>
              <a:rPr lang="en-IN" b="1" dirty="0" smtClean="0"/>
              <a:t>: </a:t>
            </a:r>
            <a:r>
              <a:rPr lang="en-IN" sz="2800" dirty="0" smtClean="0"/>
              <a:t>SAPIEN THV &amp; XT</a:t>
            </a:r>
            <a:endParaRPr lang="en-IN" b="1" dirty="0" smtClean="0"/>
          </a:p>
          <a:p>
            <a:pPr>
              <a:buFontTx/>
              <a:buChar char="-"/>
            </a:pPr>
            <a:r>
              <a:rPr lang="en-IN" b="1" dirty="0" smtClean="0"/>
              <a:t>Certitude system : </a:t>
            </a:r>
            <a:r>
              <a:rPr lang="en-IN" sz="2800" dirty="0" smtClean="0"/>
              <a:t>SAPIEN 3</a:t>
            </a:r>
            <a:endParaRPr lang="en-IN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268760"/>
            <a:ext cx="3333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20080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COREVALVE RE-VALVING SYSTEM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Medtronic, Minneapolis) </a:t>
            </a:r>
            <a:b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A </a:t>
            </a:r>
            <a:r>
              <a:rPr lang="en-IN" sz="2400" dirty="0" err="1" smtClean="0"/>
              <a:t>trileaflet</a:t>
            </a:r>
            <a:r>
              <a:rPr lang="en-IN" sz="2400" dirty="0" smtClean="0"/>
              <a:t> </a:t>
            </a:r>
            <a:r>
              <a:rPr lang="en-IN" sz="2400" b="1" dirty="0" smtClean="0"/>
              <a:t>porcine</a:t>
            </a:r>
            <a:r>
              <a:rPr lang="en-IN" sz="2400" dirty="0" smtClean="0"/>
              <a:t> pericardial </a:t>
            </a:r>
            <a:r>
              <a:rPr lang="en-IN" sz="2400" dirty="0" err="1" smtClean="0"/>
              <a:t>bioprosthetic</a:t>
            </a:r>
            <a:r>
              <a:rPr lang="en-IN" sz="2400" dirty="0" smtClean="0"/>
              <a:t> valve</a:t>
            </a:r>
          </a:p>
          <a:p>
            <a:r>
              <a:rPr lang="en-IN" sz="2400" dirty="0" smtClean="0"/>
              <a:t>Mounted </a:t>
            </a:r>
            <a:r>
              <a:rPr lang="en-IN" sz="2400" dirty="0" smtClean="0"/>
              <a:t>in a multilevel </a:t>
            </a:r>
            <a:r>
              <a:rPr lang="en-IN" sz="2400" b="1" dirty="0" smtClean="0"/>
              <a:t>self-expanding </a:t>
            </a:r>
            <a:r>
              <a:rPr lang="en-IN" sz="2400" b="1" dirty="0" err="1" smtClean="0"/>
              <a:t>Nitinol</a:t>
            </a:r>
            <a:r>
              <a:rPr lang="en-IN" sz="2400" b="1" dirty="0" smtClean="0"/>
              <a:t> frame</a:t>
            </a:r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endParaRPr lang="en-IN" sz="2400" b="1" dirty="0" smtClean="0"/>
          </a:p>
          <a:p>
            <a:r>
              <a:rPr lang="en-IN" sz="2400" b="1" dirty="0" smtClean="0"/>
              <a:t>Upper </a:t>
            </a:r>
            <a:r>
              <a:rPr lang="en-IN" sz="2400" b="1" dirty="0" smtClean="0"/>
              <a:t>third- </a:t>
            </a:r>
            <a:r>
              <a:rPr lang="en-IN" sz="2400" dirty="0" smtClean="0"/>
              <a:t>low radial force - sits in the ascending aorta so as to orient the valve into the aortic root</a:t>
            </a:r>
          </a:p>
          <a:p>
            <a:r>
              <a:rPr lang="en-IN" sz="2400" b="1" dirty="0" smtClean="0"/>
              <a:t>Middle third </a:t>
            </a:r>
            <a:r>
              <a:rPr lang="en-IN" sz="2400" dirty="0" smtClean="0"/>
              <a:t>- high hoop strength (valve attached here)</a:t>
            </a:r>
          </a:p>
          <a:p>
            <a:r>
              <a:rPr lang="en-IN" sz="2400" b="1" dirty="0" smtClean="0"/>
              <a:t>Lower third- </a:t>
            </a:r>
            <a:r>
              <a:rPr lang="en-IN" sz="2400" dirty="0" smtClean="0"/>
              <a:t>high radial strength- sits in the LVOT </a:t>
            </a:r>
            <a:r>
              <a:rPr lang="en-IN" sz="2400" dirty="0" smtClean="0"/>
              <a:t>--</a:t>
            </a:r>
            <a:r>
              <a:rPr lang="en-IN" sz="2400" dirty="0" smtClean="0"/>
              <a:t>has </a:t>
            </a:r>
            <a:r>
              <a:rPr lang="en-IN" sz="2400" dirty="0" smtClean="0"/>
              <a:t>a skirt of pericardium that seals the </a:t>
            </a:r>
            <a:r>
              <a:rPr lang="en-IN" sz="2400" dirty="0" smtClean="0"/>
              <a:t>system</a:t>
            </a:r>
            <a:endParaRPr lang="en-IN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93517"/>
            <a:ext cx="7200800" cy="30902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Core valve sizes and anatomic requirements</a:t>
            </a:r>
            <a:endParaRPr lang="en-IN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6583"/>
            <a:ext cx="6408712" cy="2893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8002535" cy="27089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>
            <a:off x="827584" y="6093296"/>
            <a:ext cx="122413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0312" y="4437112"/>
            <a:ext cx="1275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18 F sheath</a:t>
            </a:r>
          </a:p>
          <a:p>
            <a:r>
              <a:rPr lang="en-IN" b="1" dirty="0" smtClean="0"/>
              <a:t>MAD- 6mm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080120"/>
          </a:xfrm>
        </p:spPr>
        <p:txBody>
          <a:bodyPr/>
          <a:lstStyle/>
          <a:p>
            <a:r>
              <a:rPr lang="en-IN" b="1" dirty="0" smtClean="0"/>
              <a:t>TAVI selection criteria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608512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smtClean="0"/>
              <a:t>Patient and prosthesis selection are crucial in determining outcomes</a:t>
            </a:r>
          </a:p>
          <a:p>
            <a:r>
              <a:rPr lang="en-IN" sz="2800" b="1" dirty="0" smtClean="0"/>
              <a:t>HEART TEAM</a:t>
            </a:r>
            <a:r>
              <a:rPr lang="en-IN" sz="2800" dirty="0" smtClean="0"/>
              <a:t>: Cardiologist, CVTS, cardio-radiologists, cardiac-anaesthetists</a:t>
            </a:r>
          </a:p>
          <a:p>
            <a:r>
              <a:rPr lang="en-IN" sz="2800" dirty="0" smtClean="0"/>
              <a:t>Patient selection: </a:t>
            </a:r>
            <a:r>
              <a:rPr lang="en-IN" sz="2800" dirty="0" smtClean="0">
                <a:solidFill>
                  <a:srgbClr val="C00000"/>
                </a:solidFill>
              </a:rPr>
              <a:t>STS score &gt;10% / Logistic </a:t>
            </a:r>
            <a:r>
              <a:rPr lang="en-IN" sz="2800" dirty="0" err="1" smtClean="0">
                <a:solidFill>
                  <a:srgbClr val="C00000"/>
                </a:solidFill>
              </a:rPr>
              <a:t>Euroscore</a:t>
            </a:r>
            <a:r>
              <a:rPr lang="en-IN" sz="2800" dirty="0" smtClean="0">
                <a:solidFill>
                  <a:srgbClr val="C00000"/>
                </a:solidFill>
              </a:rPr>
              <a:t> &gt;20%/ severe risk factors not covered by risk-scores</a:t>
            </a:r>
            <a:r>
              <a:rPr lang="en-IN" sz="2800" baseline="30000" dirty="0" smtClean="0">
                <a:solidFill>
                  <a:srgbClr val="C00000"/>
                </a:solidFill>
              </a:rPr>
              <a:t>2</a:t>
            </a:r>
            <a:endParaRPr lang="en-IN" sz="2800" dirty="0" smtClean="0">
              <a:solidFill>
                <a:srgbClr val="C00000"/>
              </a:solidFill>
            </a:endParaRPr>
          </a:p>
          <a:p>
            <a:endParaRPr lang="en-IN" sz="2800" dirty="0" smtClean="0"/>
          </a:p>
          <a:p>
            <a:r>
              <a:rPr lang="en-IN" sz="2800" dirty="0" smtClean="0"/>
              <a:t>TAVR </a:t>
            </a:r>
            <a:r>
              <a:rPr lang="en-IN" sz="2800" dirty="0" smtClean="0"/>
              <a:t>is acceptable only in </a:t>
            </a:r>
            <a:r>
              <a:rPr lang="en-IN" sz="2800" dirty="0" smtClean="0"/>
              <a:t>severe AS patients </a:t>
            </a:r>
            <a:r>
              <a:rPr lang="en-IN" sz="2800" dirty="0" smtClean="0"/>
              <a:t>with </a:t>
            </a:r>
          </a:p>
          <a:p>
            <a:pPr>
              <a:buNone/>
            </a:pPr>
            <a:r>
              <a:rPr lang="en-IN" sz="2800" dirty="0" smtClean="0"/>
              <a:t>1) a life expectancy of &gt;1 year, and </a:t>
            </a:r>
          </a:p>
          <a:p>
            <a:pPr>
              <a:buNone/>
            </a:pPr>
            <a:r>
              <a:rPr lang="en-IN" sz="2800" dirty="0" smtClean="0"/>
              <a:t>2) t</a:t>
            </a:r>
            <a:r>
              <a:rPr lang="en-IN" sz="2800" dirty="0" smtClean="0"/>
              <a:t>hose </a:t>
            </a:r>
            <a:r>
              <a:rPr lang="en-IN" sz="2800" dirty="0" smtClean="0"/>
              <a:t>with a chance </a:t>
            </a:r>
            <a:r>
              <a:rPr lang="en-IN" sz="2800" dirty="0" smtClean="0"/>
              <a:t>of “</a:t>
            </a:r>
            <a:r>
              <a:rPr lang="en-IN" sz="2800" dirty="0" smtClean="0"/>
              <a:t>survival with benefit” of &gt;25% at 2 </a:t>
            </a:r>
            <a:r>
              <a:rPr lang="en-IN" sz="2800" dirty="0" smtClean="0"/>
              <a:t>years</a:t>
            </a:r>
          </a:p>
          <a:p>
            <a:pPr>
              <a:buNone/>
            </a:pPr>
            <a:r>
              <a:rPr lang="en-IN" sz="2800" dirty="0" smtClean="0"/>
              <a:t>3) favourable anatomy for TAVI</a:t>
            </a:r>
          </a:p>
          <a:p>
            <a:pPr>
              <a:buNone/>
            </a:pPr>
            <a:endParaRPr lang="en-IN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165304"/>
            <a:ext cx="9324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1" dirty="0" smtClean="0"/>
              <a:t>1.Al-lamee et al. TAVI: Current principles of patient and technique selection and the future. Circulation 2011.</a:t>
            </a:r>
          </a:p>
          <a:p>
            <a:r>
              <a:rPr lang="en-IN" sz="1400" b="1" i="1" dirty="0" smtClean="0"/>
              <a:t>2. TAVI for </a:t>
            </a:r>
            <a:r>
              <a:rPr lang="en-IN" sz="1400" b="1" i="1" dirty="0" smtClean="0"/>
              <a:t>patients with aortic </a:t>
            </a:r>
            <a:r>
              <a:rPr lang="en-IN" sz="1400" b="1" i="1" dirty="0" err="1" smtClean="0"/>
              <a:t>stenosis</a:t>
            </a:r>
            <a:r>
              <a:rPr lang="en-IN" sz="1400" b="1" i="1" dirty="0" smtClean="0"/>
              <a:t>: a position statement </a:t>
            </a:r>
            <a:r>
              <a:rPr lang="en-IN" sz="1400" b="1" i="1" dirty="0" smtClean="0"/>
              <a:t>from EACTS and the ESC, </a:t>
            </a:r>
            <a:r>
              <a:rPr lang="en-IN" sz="1400" b="1" i="1" dirty="0" smtClean="0"/>
              <a:t>in collaboration </a:t>
            </a:r>
            <a:r>
              <a:rPr lang="en-IN" sz="1400" b="1" i="1" dirty="0" smtClean="0"/>
              <a:t>with the EAPCI. </a:t>
            </a:r>
          </a:p>
          <a:p>
            <a:r>
              <a:rPr lang="en-IN" sz="1400" b="1" i="1" dirty="0" err="1" smtClean="0"/>
              <a:t>Eur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Heart J. 2008;29:1463–147</a:t>
            </a:r>
            <a:endParaRPr lang="en-IN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Patient-selection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  <a:b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:TAVI </a:t>
            </a:r>
            <a:r>
              <a:rPr lang="en-I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SAVR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589240"/>
          </a:xfrm>
        </p:spPr>
        <p:txBody>
          <a:bodyPr>
            <a:normAutofit fontScale="85000" lnSpcReduction="20000"/>
          </a:bodyPr>
          <a:lstStyle/>
          <a:p>
            <a:r>
              <a:rPr lang="en-IN" sz="3500" b="1" dirty="0" smtClean="0"/>
              <a:t>Frailty</a:t>
            </a:r>
            <a:r>
              <a:rPr lang="en-IN" dirty="0" smtClean="0"/>
              <a:t>: </a:t>
            </a:r>
            <a:r>
              <a:rPr lang="en-IN" sz="2800" b="1" dirty="0" smtClean="0">
                <a:solidFill>
                  <a:srgbClr val="C00000"/>
                </a:solidFill>
                <a:sym typeface="Wingdings" pitchFamily="2" charset="2"/>
              </a:rPr>
              <a:t> &gt;1/4</a:t>
            </a:r>
            <a:r>
              <a:rPr lang="en-IN" sz="2800" b="1" baseline="30000" dirty="0" smtClean="0">
                <a:solidFill>
                  <a:srgbClr val="C00000"/>
                </a:solidFill>
                <a:sym typeface="Wingdings" pitchFamily="2" charset="2"/>
              </a:rPr>
              <a:t>th</a:t>
            </a:r>
            <a:r>
              <a:rPr lang="en-IN" sz="2800" b="1" dirty="0" smtClean="0">
                <a:solidFill>
                  <a:srgbClr val="C00000"/>
                </a:solidFill>
                <a:sym typeface="Wingdings" pitchFamily="2" charset="2"/>
              </a:rPr>
              <a:t> over 65 years and  &gt;1/3</a:t>
            </a:r>
            <a:r>
              <a:rPr lang="en-IN" sz="2800" b="1" baseline="30000" dirty="0" smtClean="0">
                <a:solidFill>
                  <a:srgbClr val="C00000"/>
                </a:solidFill>
                <a:sym typeface="Wingdings" pitchFamily="2" charset="2"/>
              </a:rPr>
              <a:t>rd</a:t>
            </a:r>
            <a:r>
              <a:rPr lang="en-IN" sz="2800" b="1" dirty="0" smtClean="0">
                <a:solidFill>
                  <a:srgbClr val="C00000"/>
                </a:solidFill>
                <a:sym typeface="Wingdings" pitchFamily="2" charset="2"/>
              </a:rPr>
              <a:t> over 80 years </a:t>
            </a:r>
            <a:r>
              <a:rPr lang="en-IN" sz="1800" b="1" i="1" dirty="0" smtClean="0">
                <a:sym typeface="Wingdings" pitchFamily="2" charset="2"/>
              </a:rPr>
              <a:t>     </a:t>
            </a:r>
          </a:p>
          <a:p>
            <a:pPr>
              <a:buNone/>
            </a:pPr>
            <a:r>
              <a:rPr lang="en-IN" sz="1800" b="1" i="1" dirty="0" smtClean="0">
                <a:sym typeface="Wingdings" pitchFamily="2" charset="2"/>
              </a:rPr>
              <a:t>                             (Frailty in Elderly people. Indian journal of Gerontology, 2011)</a:t>
            </a:r>
            <a:endParaRPr lang="en-IN" dirty="0" smtClean="0"/>
          </a:p>
          <a:p>
            <a:endParaRPr lang="en-IN" sz="3500" dirty="0" smtClean="0"/>
          </a:p>
          <a:p>
            <a:r>
              <a:rPr lang="en-IN" sz="3500" b="1" dirty="0" smtClean="0"/>
              <a:t>Co-morbid conditions</a:t>
            </a:r>
            <a:r>
              <a:rPr lang="en-IN" sz="3500" dirty="0" smtClean="0"/>
              <a:t> </a:t>
            </a:r>
            <a:r>
              <a:rPr lang="en-IN" dirty="0" smtClean="0"/>
              <a:t>: </a:t>
            </a:r>
            <a:r>
              <a:rPr lang="en-IN" sz="2800" dirty="0" smtClean="0"/>
              <a:t>CAD, COPD, CKD, Cirrhosis, Stroke/TIA, Malignancy, Immunodeficiency, Severe MR/TR/AR/PAH</a:t>
            </a:r>
            <a:endParaRPr lang="en-IN" sz="2400" dirty="0" smtClean="0"/>
          </a:p>
          <a:p>
            <a:endParaRPr lang="en-IN" dirty="0" smtClean="0"/>
          </a:p>
          <a:p>
            <a:r>
              <a:rPr lang="en-IN" sz="3500" b="1" dirty="0" smtClean="0"/>
              <a:t>Concomitant CAD</a:t>
            </a:r>
            <a:r>
              <a:rPr lang="en-IN" sz="3500" dirty="0" smtClean="0"/>
              <a:t> </a:t>
            </a:r>
            <a:r>
              <a:rPr lang="en-IN" dirty="0" smtClean="0"/>
              <a:t>: </a:t>
            </a:r>
            <a:r>
              <a:rPr lang="en-IN" sz="2400" dirty="0" smtClean="0"/>
              <a:t>SVD/ TVD</a:t>
            </a:r>
            <a:endParaRPr lang="en-IN" dirty="0" smtClean="0"/>
          </a:p>
          <a:p>
            <a:r>
              <a:rPr lang="en-IN" sz="3500" b="1" dirty="0" smtClean="0"/>
              <a:t>Surgical Risk</a:t>
            </a:r>
            <a:r>
              <a:rPr lang="en-IN" sz="3500" dirty="0" smtClean="0"/>
              <a:t> </a:t>
            </a:r>
            <a:r>
              <a:rPr lang="en-IN" dirty="0" smtClean="0"/>
              <a:t>: </a:t>
            </a:r>
            <a:r>
              <a:rPr lang="en-IN" dirty="0" smtClean="0">
                <a:solidFill>
                  <a:srgbClr val="FF0000"/>
                </a:solidFill>
              </a:rPr>
              <a:t>STS-PROM at 30days</a:t>
            </a:r>
          </a:p>
          <a:p>
            <a:pPr>
              <a:buNone/>
            </a:pPr>
            <a:r>
              <a:rPr lang="en-IN" sz="2600" dirty="0" smtClean="0"/>
              <a:t>     - Low : </a:t>
            </a:r>
            <a:r>
              <a:rPr lang="en-IN" sz="2600" dirty="0" smtClean="0">
                <a:solidFill>
                  <a:srgbClr val="FF0000"/>
                </a:solidFill>
              </a:rPr>
              <a:t>&lt;4%</a:t>
            </a:r>
          </a:p>
          <a:p>
            <a:pPr>
              <a:buNone/>
            </a:pPr>
            <a:r>
              <a:rPr lang="en-IN" sz="2600" dirty="0" smtClean="0"/>
              <a:t>     - Intermediate: </a:t>
            </a:r>
            <a:r>
              <a:rPr lang="en-IN" sz="2600" dirty="0" smtClean="0">
                <a:solidFill>
                  <a:srgbClr val="FF0000"/>
                </a:solidFill>
              </a:rPr>
              <a:t>4-8%</a:t>
            </a:r>
          </a:p>
          <a:p>
            <a:pPr>
              <a:buNone/>
            </a:pPr>
            <a:r>
              <a:rPr lang="en-IN" sz="2600" dirty="0" smtClean="0"/>
              <a:t>     - High: </a:t>
            </a:r>
            <a:r>
              <a:rPr lang="en-IN" sz="2600" dirty="0" smtClean="0">
                <a:solidFill>
                  <a:srgbClr val="FF0000"/>
                </a:solidFill>
              </a:rPr>
              <a:t>&gt;8-15%</a:t>
            </a:r>
          </a:p>
          <a:p>
            <a:pPr>
              <a:buNone/>
            </a:pPr>
            <a:r>
              <a:rPr lang="en-IN" sz="2600" dirty="0" smtClean="0"/>
              <a:t>      - Prohibitive : </a:t>
            </a:r>
            <a:r>
              <a:rPr lang="en-IN" sz="2600" dirty="0" smtClean="0">
                <a:solidFill>
                  <a:srgbClr val="FF0000"/>
                </a:solidFill>
              </a:rPr>
              <a:t>&gt;15%,  </a:t>
            </a:r>
            <a:r>
              <a:rPr lang="en-IN" sz="2600" dirty="0" smtClean="0"/>
              <a:t>&gt;50% all-cause mortality risk at 1 year , porcelain aorta, prior radiation, post bypass surgery with adherent grafts to chest wall, ≥3 major organ dysfunction</a:t>
            </a:r>
          </a:p>
          <a:p>
            <a:r>
              <a:rPr lang="en-IN" sz="3500" b="1" dirty="0" smtClean="0"/>
              <a:t>Patient preference</a:t>
            </a:r>
            <a:endParaRPr lang="en-IN" sz="35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3" y="0"/>
            <a:ext cx="1403648" cy="183073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268760"/>
          </a:xfrm>
        </p:spPr>
        <p:txBody>
          <a:bodyPr/>
          <a:lstStyle/>
          <a:p>
            <a:r>
              <a:rPr lang="en-IN" b="1" dirty="0" smtClean="0"/>
              <a:t>Surgical risk scores for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536504"/>
          </a:xfrm>
        </p:spPr>
        <p:txBody>
          <a:bodyPr>
            <a:normAutofit/>
          </a:bodyPr>
          <a:lstStyle/>
          <a:p>
            <a:r>
              <a:rPr lang="en-IN" sz="2800" dirty="0" smtClean="0"/>
              <a:t>Logistic </a:t>
            </a:r>
            <a:r>
              <a:rPr lang="en-IN" sz="2800" dirty="0" err="1" smtClean="0"/>
              <a:t>Euroscore</a:t>
            </a:r>
            <a:r>
              <a:rPr lang="en-IN" sz="2800" dirty="0" smtClean="0"/>
              <a:t> often overestimates mortality</a:t>
            </a:r>
          </a:p>
          <a:p>
            <a:r>
              <a:rPr lang="en-IN" sz="2800" dirty="0" smtClean="0"/>
              <a:t>STS is more accurate but still has suboptimal predictive power </a:t>
            </a:r>
          </a:p>
          <a:p>
            <a:endParaRPr lang="en-IN" sz="2800" dirty="0" smtClean="0"/>
          </a:p>
          <a:p>
            <a:r>
              <a:rPr lang="en-IN" sz="2800" dirty="0" smtClean="0"/>
              <a:t>Recent RCTs have used STS in stratifying patients</a:t>
            </a:r>
          </a:p>
          <a:p>
            <a:endParaRPr lang="en-IN" sz="2800" dirty="0" smtClean="0"/>
          </a:p>
          <a:p>
            <a:r>
              <a:rPr lang="en-IN" sz="2800" dirty="0" smtClean="0"/>
              <a:t>Clinical risk assessment, anatomic characterisation and functional assessment are vital for optimal TAVI results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58772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/>
              <a:t>1.The </a:t>
            </a:r>
            <a:r>
              <a:rPr lang="en-IN" sz="1400" b="1" i="1" dirty="0" smtClean="0"/>
              <a:t>Society of Thoracic Surgeons </a:t>
            </a:r>
            <a:r>
              <a:rPr lang="en-IN" sz="1400" b="1" i="1" dirty="0" smtClean="0"/>
              <a:t>2008cardiac </a:t>
            </a:r>
            <a:r>
              <a:rPr lang="en-IN" sz="1400" b="1" i="1" dirty="0" smtClean="0"/>
              <a:t>surgery risk models: part 2—isolated valve surgery</a:t>
            </a:r>
            <a:r>
              <a:rPr lang="en-IN" sz="1400" b="1" i="1" dirty="0" smtClean="0"/>
              <a:t>. Ann </a:t>
            </a:r>
            <a:r>
              <a:rPr lang="en-IN" sz="1400" b="1" i="1" dirty="0" err="1" smtClean="0"/>
              <a:t>ThoracSurg</a:t>
            </a:r>
            <a:r>
              <a:rPr lang="en-IN" sz="1400" b="1" i="1" dirty="0" smtClean="0"/>
              <a:t>. 2009;88:S23–S42.</a:t>
            </a:r>
          </a:p>
          <a:p>
            <a:r>
              <a:rPr lang="en-IN" sz="1400" b="1" i="1" dirty="0" smtClean="0"/>
              <a:t>2. Relationship </a:t>
            </a:r>
            <a:r>
              <a:rPr lang="en-IN" sz="1400" b="1" i="1" dirty="0" smtClean="0"/>
              <a:t>between the </a:t>
            </a:r>
            <a:r>
              <a:rPr lang="en-IN" sz="1400" b="1" i="1" dirty="0" smtClean="0"/>
              <a:t>logistic </a:t>
            </a:r>
            <a:r>
              <a:rPr lang="en-IN" sz="1400" b="1" i="1" dirty="0" err="1" smtClean="0"/>
              <a:t>EuroSCORE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and the Society of Thoracic Surgeons Predicted Risk </a:t>
            </a:r>
            <a:r>
              <a:rPr lang="en-IN" sz="1400" b="1" i="1" dirty="0" smtClean="0"/>
              <a:t>of Mortality </a:t>
            </a:r>
            <a:r>
              <a:rPr lang="en-IN" sz="1400" b="1" i="1" dirty="0" smtClean="0"/>
              <a:t>score in patients implanted with the </a:t>
            </a:r>
            <a:r>
              <a:rPr lang="en-IN" sz="1400" b="1" i="1" dirty="0" err="1" smtClean="0"/>
              <a:t>CoreValve</a:t>
            </a:r>
            <a:r>
              <a:rPr lang="en-IN" sz="1400" b="1" i="1" dirty="0" smtClean="0"/>
              <a:t> </a:t>
            </a:r>
            <a:r>
              <a:rPr lang="en-IN" sz="1400" b="1" i="1" dirty="0" err="1" smtClean="0"/>
              <a:t>ReValving</a:t>
            </a:r>
            <a:r>
              <a:rPr lang="en-IN" sz="1400" b="1" i="1" dirty="0" smtClean="0"/>
              <a:t> system—a </a:t>
            </a:r>
            <a:r>
              <a:rPr lang="en-IN" sz="1400" b="1" i="1" dirty="0" smtClean="0"/>
              <a:t>Bern-Rotterdam </a:t>
            </a:r>
            <a:r>
              <a:rPr lang="en-IN" sz="1400" b="1" i="1" dirty="0" err="1" smtClean="0"/>
              <a:t>Study.Am</a:t>
            </a:r>
            <a:r>
              <a:rPr lang="en-IN" sz="1400" b="1" i="1" dirty="0" smtClean="0"/>
              <a:t> Heart J. </a:t>
            </a:r>
            <a:r>
              <a:rPr lang="en-IN" sz="1400" b="1" i="1" dirty="0" smtClean="0"/>
              <a:t>2010;159:323–329.</a:t>
            </a:r>
            <a:endParaRPr lang="en-IN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7380312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exercise to remember</a:t>
            </a:r>
            <a:b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:STS-PROM and its influence on decisions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7236296" cy="5085184"/>
          </a:xfrm>
        </p:spPr>
        <p:txBody>
          <a:bodyPr>
            <a:normAutofit fontScale="92500" lnSpcReduction="10000"/>
          </a:bodyPr>
          <a:lstStyle/>
          <a:p>
            <a:r>
              <a:rPr lang="en-IN" sz="2400" b="1" dirty="0" smtClean="0"/>
              <a:t>70 year old male, HTN, mild MR, mild COPD, NYHA II, S.Cr-1.6  (most common AS patient)</a:t>
            </a:r>
          </a:p>
          <a:p>
            <a:pPr>
              <a:buFont typeface="Wingdings"/>
              <a:buChar char="è"/>
            </a:pPr>
            <a:r>
              <a:rPr lang="en-IN" sz="2400" b="1" dirty="0" smtClean="0">
                <a:solidFill>
                  <a:srgbClr val="C00000"/>
                </a:solidFill>
                <a:sym typeface="Wingdings" pitchFamily="2" charset="2"/>
              </a:rPr>
              <a:t> STS PROM ~ 4% (intermediate risk)</a:t>
            </a:r>
          </a:p>
          <a:p>
            <a:pPr>
              <a:buFont typeface="Wingdings"/>
              <a:buChar char="è"/>
            </a:pPr>
            <a:endParaRPr lang="en-IN" sz="2400" b="1" dirty="0" smtClean="0">
              <a:sym typeface="Wingdings" pitchFamily="2" charset="2"/>
            </a:endParaRPr>
          </a:p>
          <a:p>
            <a:r>
              <a:rPr lang="en-IN" sz="2400" b="1" dirty="0" smtClean="0">
                <a:sym typeface="Wingdings" pitchFamily="2" charset="2"/>
              </a:rPr>
              <a:t> Slightly increase his risk  by </a:t>
            </a:r>
            <a:r>
              <a:rPr lang="en-IN" sz="2400" b="1" dirty="0" err="1" smtClean="0">
                <a:sym typeface="Wingdings" pitchFamily="2" charset="2"/>
              </a:rPr>
              <a:t>S.Cr</a:t>
            </a:r>
            <a:r>
              <a:rPr lang="en-IN" sz="2400" b="1" dirty="0" smtClean="0">
                <a:sym typeface="Wingdings" pitchFamily="2" charset="2"/>
              </a:rPr>
              <a:t> 2.0 / Diabetes</a:t>
            </a:r>
          </a:p>
          <a:p>
            <a:pPr>
              <a:buFont typeface="Wingdings"/>
              <a:buChar char="à"/>
            </a:pPr>
            <a:r>
              <a:rPr lang="en-IN" sz="2400" b="1" dirty="0" smtClean="0">
                <a:sym typeface="Wingdings" pitchFamily="2" charset="2"/>
              </a:rPr>
              <a:t>add any 1 of advanced COPD/old MI/old CVA/ LV dysfunction /POAD / NYHA 3 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C00000"/>
                </a:solidFill>
                <a:sym typeface="Wingdings" pitchFamily="2" charset="2"/>
              </a:rPr>
              <a:t> STS PROM&gt;8% (High risk!!)</a:t>
            </a:r>
            <a:endParaRPr lang="en-IN" sz="2400" b="1" dirty="0" smtClean="0">
              <a:sym typeface="Wingdings" pitchFamily="2" charset="2"/>
            </a:endParaRPr>
          </a:p>
          <a:p>
            <a:pPr>
              <a:buNone/>
            </a:pPr>
            <a:endParaRPr lang="en-IN" sz="2400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IN" sz="2400" b="1" dirty="0" smtClean="0">
                <a:sym typeface="Wingdings" pitchFamily="2" charset="2"/>
              </a:rPr>
              <a:t>(</a:t>
            </a:r>
            <a:r>
              <a:rPr lang="en-IN" sz="2400" b="1" u="sng" dirty="0" smtClean="0">
                <a:sym typeface="Wingdings" pitchFamily="2" charset="2"/>
              </a:rPr>
              <a:t>This is excluding frailty, </a:t>
            </a:r>
            <a:r>
              <a:rPr lang="en-IN" sz="2400" b="1" u="sng" dirty="0" err="1" smtClean="0">
                <a:sym typeface="Wingdings" pitchFamily="2" charset="2"/>
              </a:rPr>
              <a:t>octogenerians</a:t>
            </a:r>
            <a:r>
              <a:rPr lang="en-IN" sz="2400" b="1" u="sng" dirty="0" smtClean="0">
                <a:sym typeface="Wingdings" pitchFamily="2" charset="2"/>
              </a:rPr>
              <a:t> and all anatomic factors!!)</a:t>
            </a:r>
            <a:endParaRPr lang="en-IN" sz="2400" b="1" u="sng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 typeface="Wingdings"/>
              <a:buChar char="è"/>
            </a:pPr>
            <a:endParaRPr lang="en-IN" sz="24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The real world is full of intermediate/high risk patients....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29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2554" y="0"/>
            <a:ext cx="170144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2423" y="1412776"/>
            <a:ext cx="1908089" cy="54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Progression and Natural history of AS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Progression from moderate AS: 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C00000"/>
                </a:solidFill>
              </a:rPr>
              <a:t>-    mean </a:t>
            </a:r>
            <a:r>
              <a:rPr lang="en-IN" sz="2400" b="1" dirty="0">
                <a:solidFill>
                  <a:srgbClr val="C00000"/>
                </a:solidFill>
              </a:rPr>
              <a:t>v</a:t>
            </a:r>
            <a:r>
              <a:rPr lang="en-IN" sz="2400" b="1" dirty="0" smtClean="0">
                <a:solidFill>
                  <a:srgbClr val="C00000"/>
                </a:solidFill>
              </a:rPr>
              <a:t>elocity increases by 0.3m/s/yr ,</a:t>
            </a:r>
          </a:p>
          <a:p>
            <a:pPr>
              <a:buFontTx/>
              <a:buChar char="-"/>
            </a:pPr>
            <a:r>
              <a:rPr lang="en-IN" sz="2400" b="1" dirty="0" smtClean="0">
                <a:solidFill>
                  <a:srgbClr val="C00000"/>
                </a:solidFill>
              </a:rPr>
              <a:t>mean gradient increases by 7mmHg/yr,</a:t>
            </a:r>
          </a:p>
          <a:p>
            <a:pPr>
              <a:buFontTx/>
              <a:buChar char="-"/>
            </a:pPr>
            <a:r>
              <a:rPr lang="en-IN" sz="2400" b="1" dirty="0" smtClean="0">
                <a:solidFill>
                  <a:srgbClr val="C00000"/>
                </a:solidFill>
              </a:rPr>
              <a:t>AVA decreases by 0.1cm</a:t>
            </a:r>
            <a:r>
              <a:rPr lang="en-IN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IN" sz="2400" b="1" dirty="0" smtClean="0">
                <a:solidFill>
                  <a:srgbClr val="C00000"/>
                </a:solidFill>
              </a:rPr>
              <a:t>/yr</a:t>
            </a:r>
          </a:p>
          <a:p>
            <a:pPr>
              <a:buNone/>
            </a:pPr>
            <a:r>
              <a:rPr lang="en-IN" sz="2400" dirty="0" smtClean="0"/>
              <a:t>(depends on leaflet calcification, age, bicuspid valve etc)</a:t>
            </a:r>
          </a:p>
          <a:p>
            <a:r>
              <a:rPr lang="en-IN" sz="2400" dirty="0" smtClean="0"/>
              <a:t>Once even mild symptoms develop prognosis drops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Event free survival of severe asymptomatic AS: </a:t>
            </a:r>
            <a:r>
              <a:rPr lang="en-IN" sz="2800" b="1" dirty="0" smtClean="0">
                <a:solidFill>
                  <a:srgbClr val="C00000"/>
                </a:solidFill>
              </a:rPr>
              <a:t>30-50% at 2years </a:t>
            </a:r>
            <a:r>
              <a:rPr lang="en-IN" sz="2200" i="1" dirty="0" smtClean="0"/>
              <a:t>(AHA 2014 guidelines)</a:t>
            </a:r>
            <a:endParaRPr lang="en-IN" sz="2800" i="1" dirty="0" smtClean="0"/>
          </a:p>
          <a:p>
            <a:r>
              <a:rPr lang="en-IN" sz="2800" b="1" dirty="0" smtClean="0"/>
              <a:t>Mortality  for symptomatic severe AS : </a:t>
            </a:r>
            <a:r>
              <a:rPr lang="en-IN" sz="2800" b="1" dirty="0" smtClean="0">
                <a:solidFill>
                  <a:srgbClr val="C00000"/>
                </a:solidFill>
              </a:rPr>
              <a:t>50% at 2years</a:t>
            </a:r>
          </a:p>
          <a:p>
            <a:pPr>
              <a:buNone/>
            </a:pPr>
            <a:r>
              <a:rPr lang="en-IN" sz="2200" i="1" dirty="0" smtClean="0"/>
              <a:t>     (Otto et al. AS. NEJM Aug2014) </a:t>
            </a:r>
            <a:endParaRPr lang="en-IN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IN" b="1" dirty="0" smtClean="0"/>
              <a:t>Pre-TAVI work up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544616"/>
          </a:xfrm>
        </p:spPr>
        <p:txBody>
          <a:bodyPr>
            <a:normAutofit fontScale="92500" lnSpcReduction="20000"/>
          </a:bodyPr>
          <a:lstStyle/>
          <a:p>
            <a:r>
              <a:rPr lang="en-IN" sz="2800" b="1" dirty="0" smtClean="0"/>
              <a:t>Clinical assessment</a:t>
            </a:r>
            <a:r>
              <a:rPr lang="en-IN" sz="2800" dirty="0" smtClean="0"/>
              <a:t>: </a:t>
            </a:r>
            <a:r>
              <a:rPr lang="en-IN" sz="2400" dirty="0" err="1" smtClean="0"/>
              <a:t>Decompensated</a:t>
            </a:r>
            <a:r>
              <a:rPr lang="en-IN" sz="2400" dirty="0" smtClean="0"/>
              <a:t> patients may require CCU care ± BAV before TAVI </a:t>
            </a:r>
            <a:r>
              <a:rPr lang="en-IN" sz="2400" dirty="0" err="1" smtClean="0"/>
              <a:t>vs</a:t>
            </a:r>
            <a:r>
              <a:rPr lang="en-IN" sz="2400" dirty="0" smtClean="0"/>
              <a:t> SAVR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b="1" dirty="0" smtClean="0"/>
              <a:t>Coronary assessment</a:t>
            </a:r>
            <a:r>
              <a:rPr lang="en-IN" sz="2800" dirty="0" smtClean="0"/>
              <a:t>: CAG, MSCT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Annulus assessment:</a:t>
            </a:r>
          </a:p>
          <a:p>
            <a:pPr>
              <a:buFontTx/>
              <a:buChar char="-"/>
            </a:pPr>
            <a:r>
              <a:rPr lang="en-IN" sz="2400" dirty="0" smtClean="0"/>
              <a:t>Minimize </a:t>
            </a:r>
            <a:r>
              <a:rPr lang="en-IN" sz="2400" dirty="0" err="1" smtClean="0"/>
              <a:t>paravalvular</a:t>
            </a:r>
            <a:r>
              <a:rPr lang="en-IN" sz="2400" dirty="0" smtClean="0"/>
              <a:t> AR</a:t>
            </a:r>
          </a:p>
          <a:p>
            <a:pPr>
              <a:buFontTx/>
              <a:buChar char="-"/>
            </a:pPr>
            <a:r>
              <a:rPr lang="en-IN" sz="2400" dirty="0" smtClean="0"/>
              <a:t>Avoid device migration</a:t>
            </a:r>
          </a:p>
          <a:p>
            <a:pPr>
              <a:buFontTx/>
              <a:buChar char="-"/>
            </a:pPr>
            <a:r>
              <a:rPr lang="en-IN" sz="2400" dirty="0" smtClean="0"/>
              <a:t>Valve selection </a:t>
            </a:r>
            <a:r>
              <a:rPr lang="en-IN" sz="2400" dirty="0" smtClean="0">
                <a:sym typeface="Wingdings" pitchFamily="2" charset="2"/>
              </a:rPr>
              <a:t> Valve size slightly greater than annulus size</a:t>
            </a:r>
          </a:p>
          <a:p>
            <a:pPr>
              <a:buFontTx/>
              <a:buChar char="-"/>
            </a:pPr>
            <a:endParaRPr lang="en-IN" sz="2400" dirty="0" smtClean="0">
              <a:sym typeface="Wingdings" pitchFamily="2" charset="2"/>
            </a:endParaRPr>
          </a:p>
          <a:p>
            <a:r>
              <a:rPr lang="en-IN" sz="2800" b="1" dirty="0" smtClean="0">
                <a:sym typeface="Wingdings" pitchFamily="2" charset="2"/>
              </a:rPr>
              <a:t>Other relevant cardiac anatomy: </a:t>
            </a:r>
            <a:r>
              <a:rPr lang="en-IN" sz="2400" dirty="0" smtClean="0">
                <a:sym typeface="Wingdings" pitchFamily="2" charset="2"/>
              </a:rPr>
              <a:t>LV anatomy and </a:t>
            </a:r>
            <a:r>
              <a:rPr lang="en-IN" sz="2400" dirty="0" smtClean="0">
                <a:sym typeface="Wingdings" pitchFamily="2" charset="2"/>
              </a:rPr>
              <a:t>function, </a:t>
            </a:r>
            <a:r>
              <a:rPr lang="en-IN" sz="2400" dirty="0" smtClean="0">
                <a:sym typeface="Wingdings" pitchFamily="2" charset="2"/>
              </a:rPr>
              <a:t>mitral valve</a:t>
            </a:r>
            <a:r>
              <a:rPr lang="en-IN" sz="2400" dirty="0" smtClean="0">
                <a:sym typeface="Wingdings" pitchFamily="2" charset="2"/>
              </a:rPr>
              <a:t>, </a:t>
            </a:r>
            <a:r>
              <a:rPr lang="en-IN" sz="2400" dirty="0" err="1" smtClean="0">
                <a:sym typeface="Wingdings" pitchFamily="2" charset="2"/>
              </a:rPr>
              <a:t>LVOT,bicuspid</a:t>
            </a:r>
            <a:r>
              <a:rPr lang="en-IN" sz="2400" dirty="0" smtClean="0">
                <a:sym typeface="Wingdings" pitchFamily="2" charset="2"/>
              </a:rPr>
              <a:t> valve, valve calcification</a:t>
            </a:r>
            <a:r>
              <a:rPr lang="en-IN" sz="2400" dirty="0" smtClean="0">
                <a:sym typeface="Wingdings" pitchFamily="2" charset="2"/>
              </a:rPr>
              <a:t>, </a:t>
            </a:r>
            <a:r>
              <a:rPr lang="en-IN" sz="2400" dirty="0" smtClean="0">
                <a:sym typeface="Wingdings" pitchFamily="2" charset="2"/>
              </a:rPr>
              <a:t>coronary </a:t>
            </a:r>
            <a:r>
              <a:rPr lang="en-IN" sz="2400" dirty="0" err="1" smtClean="0">
                <a:sym typeface="Wingdings" pitchFamily="2" charset="2"/>
              </a:rPr>
              <a:t>ostia</a:t>
            </a:r>
            <a:r>
              <a:rPr lang="en-IN" sz="2400" dirty="0" smtClean="0">
                <a:sym typeface="Wingdings" pitchFamily="2" charset="2"/>
              </a:rPr>
              <a:t>, </a:t>
            </a:r>
            <a:r>
              <a:rPr lang="en-IN" sz="2400" dirty="0" err="1" smtClean="0">
                <a:sym typeface="Wingdings" pitchFamily="2" charset="2"/>
              </a:rPr>
              <a:t>angulation</a:t>
            </a:r>
            <a:r>
              <a:rPr lang="en-IN" sz="2400" dirty="0" smtClean="0">
                <a:sym typeface="Wingdings" pitchFamily="2" charset="2"/>
              </a:rPr>
              <a:t> of ascending aorta, aortic wall anatomy/calcification</a:t>
            </a:r>
          </a:p>
          <a:p>
            <a:pPr>
              <a:buNone/>
            </a:pPr>
            <a:endParaRPr lang="en-IN" sz="2400" dirty="0" smtClean="0">
              <a:sym typeface="Wingdings" pitchFamily="2" charset="2"/>
            </a:endParaRPr>
          </a:p>
          <a:p>
            <a:r>
              <a:rPr lang="en-IN" sz="2800" b="1" dirty="0" smtClean="0">
                <a:sym typeface="Wingdings" pitchFamily="2" charset="2"/>
              </a:rPr>
              <a:t>Assessment of peripheral arterial system</a:t>
            </a:r>
          </a:p>
          <a:p>
            <a:endParaRPr lang="en-IN" sz="2400" b="1" dirty="0" smtClean="0"/>
          </a:p>
          <a:p>
            <a:pPr>
              <a:buFontTx/>
              <a:buChar char="-"/>
            </a:pPr>
            <a:endParaRPr lang="en-IN" sz="2400" dirty="0" smtClean="0"/>
          </a:p>
          <a:p>
            <a:pPr>
              <a:buNone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64704"/>
          </a:xfrm>
        </p:spPr>
        <p:txBody>
          <a:bodyPr>
            <a:normAutofit/>
          </a:bodyPr>
          <a:lstStyle/>
          <a:p>
            <a:r>
              <a:rPr lang="en-IN" b="1" dirty="0" smtClean="0"/>
              <a:t>Annulus assessment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3275856" cy="5328592"/>
          </a:xfrm>
        </p:spPr>
        <p:txBody>
          <a:bodyPr>
            <a:normAutofit fontScale="92500" lnSpcReduction="20000"/>
          </a:bodyPr>
          <a:lstStyle/>
          <a:p>
            <a:r>
              <a:rPr lang="en-IN" sz="2400" b="1" dirty="0" smtClean="0"/>
              <a:t>TTE/TEE</a:t>
            </a:r>
            <a:r>
              <a:rPr lang="en-IN" sz="2400" dirty="0" smtClean="0"/>
              <a:t> – </a:t>
            </a:r>
            <a:r>
              <a:rPr lang="en-IN" sz="2000" dirty="0" smtClean="0"/>
              <a:t>PLAX &amp; 3C</a:t>
            </a:r>
          </a:p>
          <a:p>
            <a:pPr>
              <a:buNone/>
            </a:pPr>
            <a:r>
              <a:rPr lang="en-IN" sz="2000" dirty="0" smtClean="0"/>
              <a:t>- Oval annulus precludes correct </a:t>
            </a:r>
            <a:r>
              <a:rPr lang="en-IN" sz="2000" dirty="0" err="1" smtClean="0"/>
              <a:t>meurements</a:t>
            </a:r>
            <a:endParaRPr lang="en-IN" sz="2400" dirty="0" smtClean="0"/>
          </a:p>
          <a:p>
            <a:endParaRPr lang="en-IN" sz="2400" b="1" dirty="0" smtClean="0"/>
          </a:p>
          <a:p>
            <a:r>
              <a:rPr lang="en-IN" sz="2400" b="1" dirty="0" smtClean="0"/>
              <a:t>MSCT – </a:t>
            </a:r>
            <a:r>
              <a:rPr lang="en-IN" sz="2400" dirty="0" smtClean="0"/>
              <a:t>Min diameter in sagittal section</a:t>
            </a:r>
            <a:endParaRPr lang="en-IN" sz="2400" b="1" dirty="0" smtClean="0"/>
          </a:p>
          <a:p>
            <a:r>
              <a:rPr lang="en-IN" sz="2400" b="1" dirty="0" err="1" smtClean="0"/>
              <a:t>Aortography</a:t>
            </a:r>
            <a:r>
              <a:rPr lang="en-IN" sz="2400" dirty="0" smtClean="0"/>
              <a:t> </a:t>
            </a:r>
            <a:r>
              <a:rPr lang="en-IN" sz="2400" dirty="0" smtClean="0"/>
              <a:t> </a:t>
            </a:r>
            <a:r>
              <a:rPr lang="en-IN" sz="2400" dirty="0" smtClean="0"/>
              <a:t>- RAO &amp; LAO 15</a:t>
            </a:r>
            <a:r>
              <a:rPr lang="en-IN" sz="2400" baseline="30000" dirty="0" smtClean="0"/>
              <a:t>0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b="1" dirty="0" smtClean="0"/>
              <a:t>Rotational angiogram</a:t>
            </a:r>
          </a:p>
          <a:p>
            <a:r>
              <a:rPr lang="en-IN" sz="2400" b="1" dirty="0" err="1" smtClean="0"/>
              <a:t>cMRI</a:t>
            </a:r>
            <a:endParaRPr lang="en-IN" sz="2400" b="1" dirty="0" smtClean="0"/>
          </a:p>
          <a:p>
            <a:r>
              <a:rPr lang="en-IN" sz="2400" b="1" dirty="0" smtClean="0"/>
              <a:t>3D TEE</a:t>
            </a:r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r>
              <a:rPr lang="en-IN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MSCT </a:t>
            </a:r>
            <a:r>
              <a:rPr lang="en-IN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&gt;TEE &gt;TTE</a:t>
            </a:r>
          </a:p>
          <a:p>
            <a:pPr>
              <a:buNone/>
            </a:pPr>
            <a:r>
              <a:rPr lang="en-IN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(Integrated approach)</a:t>
            </a:r>
          </a:p>
          <a:p>
            <a:endParaRPr lang="en-IN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376" y="1206044"/>
            <a:ext cx="5726490" cy="255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19760"/>
            <a:ext cx="5652120" cy="26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stCxn id="12290" idx="0"/>
            <a:endCxn id="12290" idx="2"/>
          </p:cNvCxnSpPr>
          <p:nvPr/>
        </p:nvCxnSpPr>
        <p:spPr>
          <a:xfrm>
            <a:off x="6247621" y="1206044"/>
            <a:ext cx="0" cy="255814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4427983" y="846004"/>
            <a:ext cx="61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TTE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7205002" y="836712"/>
            <a:ext cx="61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TEE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779909" y="3789040"/>
            <a:ext cx="17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MSCT- Sagittal</a:t>
            </a:r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6732238" y="3798332"/>
            <a:ext cx="175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MSCT- Coronal</a:t>
            </a:r>
            <a:endParaRPr lang="en-IN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836712"/>
            <a:ext cx="572307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058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914824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r>
              <a:rPr lang="en-IN" b="1" dirty="0" smtClean="0"/>
              <a:t>Other relevant cardiac anatomy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84576"/>
          </a:xfrm>
        </p:spPr>
        <p:txBody>
          <a:bodyPr>
            <a:normAutofit lnSpcReduction="10000"/>
          </a:bodyPr>
          <a:lstStyle/>
          <a:p>
            <a:r>
              <a:rPr lang="en-IN" sz="2400" b="1" dirty="0" smtClean="0"/>
              <a:t>LV</a:t>
            </a:r>
            <a:r>
              <a:rPr lang="en-IN" sz="2400" dirty="0" smtClean="0"/>
              <a:t> : function, dimensions and  thrombus</a:t>
            </a:r>
          </a:p>
          <a:p>
            <a:r>
              <a:rPr lang="en-IN" sz="2400" b="1" dirty="0" smtClean="0"/>
              <a:t>Mitral valve</a:t>
            </a:r>
            <a:r>
              <a:rPr lang="en-IN" sz="2400" dirty="0" smtClean="0"/>
              <a:t>: MR, s/p MVR</a:t>
            </a:r>
          </a:p>
          <a:p>
            <a:r>
              <a:rPr lang="en-IN" sz="2400" b="1" dirty="0" smtClean="0"/>
              <a:t>LVOT: </a:t>
            </a:r>
            <a:r>
              <a:rPr lang="en-IN" sz="2400" dirty="0" smtClean="0"/>
              <a:t>Diameter, </a:t>
            </a:r>
            <a:r>
              <a:rPr lang="en-IN" sz="2400" dirty="0" err="1" smtClean="0"/>
              <a:t>stenosis</a:t>
            </a:r>
            <a:r>
              <a:rPr lang="en-IN" sz="2400" dirty="0" smtClean="0"/>
              <a:t>, LVH, Sigmoid septum </a:t>
            </a:r>
            <a:r>
              <a:rPr lang="en-IN" sz="1800" dirty="0" smtClean="0"/>
              <a:t>(apical approach)</a:t>
            </a:r>
            <a:endParaRPr lang="en-IN" sz="2400" dirty="0" smtClean="0"/>
          </a:p>
          <a:p>
            <a:endParaRPr lang="en-IN" sz="2400" b="1" dirty="0" smtClean="0"/>
          </a:p>
          <a:p>
            <a:r>
              <a:rPr lang="en-IN" sz="2400" b="1" dirty="0" err="1" smtClean="0"/>
              <a:t>AoV</a:t>
            </a:r>
            <a:r>
              <a:rPr lang="en-IN" sz="2400" b="1" dirty="0" smtClean="0"/>
              <a:t> anatomy:</a:t>
            </a:r>
            <a:r>
              <a:rPr lang="en-IN" sz="2400" dirty="0" smtClean="0"/>
              <a:t> Bicuspid valve( elliptical, root dilation, PVL</a:t>
            </a:r>
            <a:r>
              <a:rPr lang="en-IN" sz="2400" dirty="0" smtClean="0">
                <a:sym typeface="Wingdings" pitchFamily="2" charset="2"/>
              </a:rPr>
              <a:t>-</a:t>
            </a:r>
            <a:r>
              <a:rPr lang="en-IN" sz="2400" dirty="0" smtClean="0">
                <a:sym typeface="Wingdings" pitchFamily="2" charset="2"/>
              </a:rPr>
              <a:t> </a:t>
            </a:r>
            <a:r>
              <a:rPr lang="en-IN" sz="2000" dirty="0" smtClean="0">
                <a:sym typeface="Wingdings" pitchFamily="2" charset="2"/>
              </a:rPr>
              <a:t>relative C/I</a:t>
            </a:r>
            <a:r>
              <a:rPr lang="en-IN" sz="2000" dirty="0" smtClean="0"/>
              <a:t>)</a:t>
            </a:r>
          </a:p>
          <a:p>
            <a:pPr>
              <a:buNone/>
            </a:pPr>
            <a:r>
              <a:rPr lang="en-IN" sz="2400" dirty="0" smtClean="0"/>
              <a:t> </a:t>
            </a:r>
            <a:r>
              <a:rPr lang="en-IN" sz="2400" dirty="0" smtClean="0"/>
              <a:t>                             : Large </a:t>
            </a:r>
            <a:r>
              <a:rPr lang="en-IN" sz="2400" dirty="0" err="1" smtClean="0"/>
              <a:t>c</a:t>
            </a:r>
            <a:r>
              <a:rPr lang="en-IN" sz="2400" dirty="0" err="1" smtClean="0"/>
              <a:t>alcific</a:t>
            </a:r>
            <a:r>
              <a:rPr lang="en-IN" sz="2400" dirty="0" smtClean="0"/>
              <a:t> nodules ( C/I)</a:t>
            </a:r>
          </a:p>
          <a:p>
            <a:endParaRPr lang="en-IN" sz="2400" b="1" dirty="0" smtClean="0"/>
          </a:p>
          <a:p>
            <a:r>
              <a:rPr lang="en-IN" sz="2400" b="1" dirty="0" smtClean="0"/>
              <a:t>Aortic size &amp; </a:t>
            </a:r>
            <a:r>
              <a:rPr lang="en-IN" sz="2400" b="1" dirty="0" err="1" smtClean="0"/>
              <a:t>angulation</a:t>
            </a:r>
            <a:r>
              <a:rPr lang="en-IN" sz="2400" dirty="0" smtClean="0"/>
              <a:t>: Horizontal aortic root &amp; vertical annulus</a:t>
            </a:r>
          </a:p>
          <a:p>
            <a:pPr>
              <a:buNone/>
            </a:pPr>
            <a:r>
              <a:rPr lang="en-IN" sz="2400" dirty="0" smtClean="0"/>
              <a:t> </a:t>
            </a:r>
            <a:r>
              <a:rPr lang="en-IN" sz="2400" dirty="0" smtClean="0"/>
              <a:t>                                                :Aortic root &gt;45mm at STJ  (C/I for </a:t>
            </a:r>
            <a:r>
              <a:rPr lang="en-IN" sz="2400" dirty="0" err="1" smtClean="0"/>
              <a:t>Corevalve</a:t>
            </a:r>
            <a:r>
              <a:rPr lang="en-IN" sz="2400" dirty="0" smtClean="0"/>
              <a:t>)</a:t>
            </a:r>
          </a:p>
          <a:p>
            <a:r>
              <a:rPr lang="en-IN" sz="2400" b="1" dirty="0" smtClean="0"/>
              <a:t>Aortic calcification</a:t>
            </a:r>
            <a:r>
              <a:rPr lang="en-IN" sz="2400" dirty="0" smtClean="0"/>
              <a:t>: porcelain aorta </a:t>
            </a:r>
            <a:r>
              <a:rPr lang="en-IN" sz="2400" dirty="0" smtClean="0">
                <a:sym typeface="Wingdings" pitchFamily="2" charset="2"/>
              </a:rPr>
              <a:t> dissection, stroke, embolism</a:t>
            </a:r>
          </a:p>
          <a:p>
            <a:endParaRPr lang="en-IN" sz="2400" b="1" dirty="0" smtClean="0"/>
          </a:p>
          <a:p>
            <a:r>
              <a:rPr lang="en-IN" sz="2400" b="1" dirty="0" smtClean="0"/>
              <a:t>Coronary </a:t>
            </a:r>
            <a:r>
              <a:rPr lang="en-IN" sz="2400" b="1" dirty="0" err="1" smtClean="0"/>
              <a:t>ostial</a:t>
            </a:r>
            <a:r>
              <a:rPr lang="en-IN" sz="2400" b="1" dirty="0" smtClean="0"/>
              <a:t> height: &gt;10mm</a:t>
            </a:r>
            <a:r>
              <a:rPr lang="en-IN" sz="2400" dirty="0" smtClean="0"/>
              <a:t> </a:t>
            </a:r>
            <a:r>
              <a:rPr lang="en-IN" sz="2000" dirty="0" smtClean="0"/>
              <a:t>(If &lt;10mm: coronary obstruction </a:t>
            </a:r>
            <a:r>
              <a:rPr lang="en-IN" sz="2000" dirty="0" err="1" smtClean="0"/>
              <a:t>vs</a:t>
            </a:r>
            <a:r>
              <a:rPr lang="en-IN" sz="2000" dirty="0" smtClean="0"/>
              <a:t> AV block) 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62390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smtClean="0"/>
              <a:t>Al-</a:t>
            </a:r>
            <a:r>
              <a:rPr lang="en-IN" b="1" i="1" dirty="0" err="1" smtClean="0"/>
              <a:t>lamee</a:t>
            </a:r>
            <a:r>
              <a:rPr lang="en-IN" b="1" i="1" dirty="0" smtClean="0"/>
              <a:t> </a:t>
            </a:r>
            <a:r>
              <a:rPr lang="en-IN" b="1" i="1" dirty="0" smtClean="0"/>
              <a:t>et al. TAVI: Current principles of patient and technique selection and the future. Circulation 2011.</a:t>
            </a:r>
            <a:endParaRPr lang="en-IN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Assessment of the peripheral arteries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4932040" cy="504056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Device and access selection</a:t>
            </a:r>
          </a:p>
          <a:p>
            <a:endParaRPr lang="en-IN" sz="2400" dirty="0" smtClean="0"/>
          </a:p>
          <a:p>
            <a:r>
              <a:rPr lang="en-IN" sz="2400" dirty="0" smtClean="0"/>
              <a:t>MLD</a:t>
            </a:r>
            <a:r>
              <a:rPr lang="en-IN" sz="2400" dirty="0" smtClean="0"/>
              <a:t>, calcification and </a:t>
            </a:r>
            <a:r>
              <a:rPr lang="en-IN" sz="2400" dirty="0" err="1" smtClean="0"/>
              <a:t>tortuosity</a:t>
            </a:r>
            <a:r>
              <a:rPr lang="en-IN" sz="2400" dirty="0" smtClean="0"/>
              <a:t> of </a:t>
            </a:r>
            <a:r>
              <a:rPr lang="en-IN" sz="2400" dirty="0" err="1" smtClean="0"/>
              <a:t>femorals</a:t>
            </a:r>
            <a:r>
              <a:rPr lang="en-IN" sz="2400" dirty="0" smtClean="0"/>
              <a:t>, iliac and aorta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Transfemoral</a:t>
            </a:r>
            <a:r>
              <a:rPr lang="en-IN" sz="2400" dirty="0" smtClean="0"/>
              <a:t> has lower vascular complications and a survival benefit compared to </a:t>
            </a:r>
            <a:r>
              <a:rPr lang="en-IN" sz="2400" dirty="0" err="1" smtClean="0"/>
              <a:t>transapical</a:t>
            </a:r>
            <a:r>
              <a:rPr lang="en-IN" sz="2400" dirty="0" smtClean="0"/>
              <a:t> route</a:t>
            </a:r>
            <a:r>
              <a:rPr lang="en-IN" sz="2400" baseline="30000" dirty="0" smtClean="0"/>
              <a:t>1</a:t>
            </a:r>
          </a:p>
          <a:p>
            <a:endParaRPr lang="en-IN" sz="2400" dirty="0" smtClean="0"/>
          </a:p>
          <a:p>
            <a:r>
              <a:rPr lang="en-IN" sz="2400" dirty="0" smtClean="0"/>
              <a:t>PAG, MSCT, MRA</a:t>
            </a:r>
            <a:endParaRPr lang="en-IN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4341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/>
              <a:t>1.Results </a:t>
            </a:r>
            <a:r>
              <a:rPr lang="en-IN" sz="1400" b="1" i="1" dirty="0" smtClean="0"/>
              <a:t>of </a:t>
            </a:r>
            <a:r>
              <a:rPr lang="en-IN" sz="1400" b="1" i="1" dirty="0" err="1" smtClean="0"/>
              <a:t>transfemoral</a:t>
            </a:r>
            <a:r>
              <a:rPr lang="en-IN" sz="1400" b="1" i="1" dirty="0" smtClean="0"/>
              <a:t> or </a:t>
            </a:r>
            <a:r>
              <a:rPr lang="en-IN" sz="1400" b="1" i="1" dirty="0" err="1" smtClean="0"/>
              <a:t>transapical</a:t>
            </a:r>
            <a:r>
              <a:rPr lang="en-IN" sz="1400" b="1" i="1" dirty="0" smtClean="0"/>
              <a:t> aortic valve implantation following a uniform assessment in high-risk patients with aortic </a:t>
            </a:r>
            <a:r>
              <a:rPr lang="en-IN" sz="1400" b="1" i="1" dirty="0" err="1" smtClean="0"/>
              <a:t>stenosis.J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Am </a:t>
            </a:r>
            <a:r>
              <a:rPr lang="en-IN" sz="1400" b="1" i="1" dirty="0" err="1" smtClean="0"/>
              <a:t>Coll</a:t>
            </a:r>
            <a:r>
              <a:rPr lang="en-IN" sz="1400" b="1" i="1" dirty="0" smtClean="0"/>
              <a:t> </a:t>
            </a:r>
            <a:r>
              <a:rPr lang="en-IN" sz="1400" b="1" i="1" dirty="0" err="1" smtClean="0"/>
              <a:t>Cardiol</a:t>
            </a:r>
            <a:r>
              <a:rPr lang="en-IN" sz="1400" b="1" i="1" dirty="0" smtClean="0"/>
              <a:t>. 2009;54:303–311</a:t>
            </a:r>
            <a:endParaRPr lang="en-IN" sz="14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8150"/>
            <a:ext cx="4068850" cy="561518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96544" y="476672"/>
            <a:ext cx="4139952" cy="36933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Contraindications for access selection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/>
          <a:lstStyle/>
          <a:p>
            <a:r>
              <a:rPr lang="en-IN" b="1" dirty="0" smtClean="0"/>
              <a:t>TAVI PROCEDURE</a:t>
            </a:r>
            <a:endParaRPr lang="en-IN" b="1" dirty="0"/>
          </a:p>
        </p:txBody>
      </p:sp>
      <p:pic>
        <p:nvPicPr>
          <p:cNvPr id="4" name="Two Videos Showing Fluoroscopy and Animation of the TAVI Procedur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8576953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IN" b="1" dirty="0" smtClean="0"/>
              <a:t>Balloon aortic </a:t>
            </a:r>
            <a:r>
              <a:rPr lang="en-IN" b="1" dirty="0" err="1" smtClean="0"/>
              <a:t>valvuloplasty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56584"/>
          </a:xfrm>
        </p:spPr>
        <p:txBody>
          <a:bodyPr>
            <a:normAutofit/>
          </a:bodyPr>
          <a:lstStyle/>
          <a:p>
            <a:r>
              <a:rPr lang="en-IN" sz="2400" dirty="0" smtClean="0"/>
              <a:t>Also pioneered by </a:t>
            </a:r>
            <a:r>
              <a:rPr lang="en-IN" sz="2400" dirty="0" err="1" smtClean="0"/>
              <a:t>Cribier</a:t>
            </a:r>
            <a:r>
              <a:rPr lang="en-IN" sz="2400" dirty="0" smtClean="0"/>
              <a:t> </a:t>
            </a:r>
            <a:r>
              <a:rPr lang="en-IN" sz="2400" dirty="0" smtClean="0"/>
              <a:t>- 1986</a:t>
            </a:r>
          </a:p>
          <a:p>
            <a:pPr marL="457200" indent="-457200">
              <a:buAutoNum type="arabicParenR"/>
            </a:pPr>
            <a:r>
              <a:rPr lang="en-IN" sz="2400" b="1" dirty="0" smtClean="0"/>
              <a:t>Helps as a rehearsal</a:t>
            </a:r>
            <a:r>
              <a:rPr lang="en-IN" sz="2400" dirty="0" smtClean="0"/>
              <a:t>: assessment of RVP</a:t>
            </a:r>
          </a:p>
          <a:p>
            <a:pPr marL="457200" indent="-457200">
              <a:buAutoNum type="arabicParenR"/>
            </a:pPr>
            <a:r>
              <a:rPr lang="en-IN" sz="2400" b="1" dirty="0" smtClean="0"/>
              <a:t>Cracks calcification and stretches aortic wall</a:t>
            </a:r>
            <a:r>
              <a:rPr lang="en-IN" sz="2400" dirty="0" smtClean="0"/>
              <a:t>: Easier crossing and better deployment</a:t>
            </a:r>
          </a:p>
          <a:p>
            <a:pPr marL="457200" indent="-457200">
              <a:buFontTx/>
              <a:buChar char="-"/>
            </a:pPr>
            <a:r>
              <a:rPr lang="en-IN" sz="2400" dirty="0" smtClean="0"/>
              <a:t>Crucial for Edwards </a:t>
            </a:r>
            <a:r>
              <a:rPr lang="en-IN" sz="2400" dirty="0" err="1" smtClean="0"/>
              <a:t>Sapien</a:t>
            </a:r>
            <a:r>
              <a:rPr lang="en-IN" sz="2400" dirty="0" smtClean="0"/>
              <a:t> and less for low profile Core Valve device</a:t>
            </a:r>
          </a:p>
          <a:p>
            <a:pPr marL="457200" indent="-457200">
              <a:buNone/>
            </a:pPr>
            <a:r>
              <a:rPr lang="en-IN" sz="2400" u="sng" dirty="0" smtClean="0"/>
              <a:t>Disadvantages: </a:t>
            </a:r>
            <a:r>
              <a:rPr lang="en-IN" sz="2400" dirty="0" smtClean="0"/>
              <a:t> Higher procedure time, costs, need for RVP, more complications, independent risk factor for PPI</a:t>
            </a:r>
            <a:r>
              <a:rPr lang="en-IN" sz="2400" baseline="30000" dirty="0" smtClean="0"/>
              <a:t>1</a:t>
            </a:r>
            <a:r>
              <a:rPr lang="en-IN" sz="2400" dirty="0" smtClean="0"/>
              <a:t> </a:t>
            </a:r>
          </a:p>
          <a:p>
            <a:pPr marL="457200" indent="-457200">
              <a:buNone/>
            </a:pPr>
            <a:endParaRPr lang="en-IN" sz="2400" dirty="0" smtClean="0"/>
          </a:p>
          <a:p>
            <a:pPr marL="457200" indent="-457200">
              <a:buNone/>
            </a:pPr>
            <a:r>
              <a:rPr lang="en-IN" sz="2400" dirty="0" smtClean="0"/>
              <a:t>* </a:t>
            </a:r>
            <a:r>
              <a:rPr lang="en-IN" sz="2400" dirty="0" smtClean="0">
                <a:solidFill>
                  <a:srgbClr val="C00000"/>
                </a:solidFill>
              </a:rPr>
              <a:t>“Simplified TAVI” has been studied for </a:t>
            </a:r>
            <a:r>
              <a:rPr lang="en-IN" sz="2400" dirty="0" err="1" smtClean="0">
                <a:solidFill>
                  <a:srgbClr val="C00000"/>
                </a:solidFill>
              </a:rPr>
              <a:t>CoreValve</a:t>
            </a:r>
            <a:r>
              <a:rPr lang="en-IN" sz="2400" dirty="0" smtClean="0">
                <a:solidFill>
                  <a:srgbClr val="C00000"/>
                </a:solidFill>
              </a:rPr>
              <a:t>(18F)  in 60 TAVI procedures with similar efficacy</a:t>
            </a:r>
            <a:endParaRPr lang="en-IN" sz="2400" u="sng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endParaRPr lang="en-IN" sz="2400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60950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</a:t>
            </a:r>
            <a:r>
              <a:rPr lang="en-IN" b="1" dirty="0" smtClean="0"/>
              <a:t>1. </a:t>
            </a:r>
            <a:r>
              <a:rPr lang="en-IN" b="1" dirty="0" err="1" smtClean="0"/>
              <a:t>Grube</a:t>
            </a:r>
            <a:r>
              <a:rPr lang="en-IN" b="1" dirty="0" smtClean="0"/>
              <a:t> </a:t>
            </a:r>
            <a:r>
              <a:rPr lang="en-IN" b="1" dirty="0" smtClean="0"/>
              <a:t>et al. Feasibility of </a:t>
            </a:r>
            <a:r>
              <a:rPr lang="en-IN" b="1" dirty="0" err="1" smtClean="0"/>
              <a:t>transcatheter</a:t>
            </a:r>
            <a:r>
              <a:rPr lang="en-IN" b="1" dirty="0" smtClean="0"/>
              <a:t> </a:t>
            </a:r>
            <a:r>
              <a:rPr lang="en-IN" b="1" dirty="0" smtClean="0"/>
              <a:t>aortic valve </a:t>
            </a:r>
            <a:r>
              <a:rPr lang="en-IN" b="1" dirty="0" smtClean="0"/>
              <a:t>implantation without balloon pre-dilation: a pilot study. J Am </a:t>
            </a:r>
            <a:r>
              <a:rPr lang="en-IN" b="1" dirty="0" err="1" smtClean="0"/>
              <a:t>CollCardiol</a:t>
            </a:r>
            <a:r>
              <a:rPr lang="en-IN" b="1" dirty="0" smtClean="0"/>
              <a:t> </a:t>
            </a:r>
            <a:r>
              <a:rPr lang="en-IN" b="1" dirty="0" err="1" smtClean="0"/>
              <a:t>Intv</a:t>
            </a:r>
            <a:r>
              <a:rPr lang="en-IN" b="1" dirty="0" smtClean="0"/>
              <a:t> 2011;4:751–7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26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4608512" cy="5389429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PROS OF TAVI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Economic impact and quality of life?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4752528" cy="5112568"/>
          </a:xfrm>
        </p:spPr>
        <p:txBody>
          <a:bodyPr>
            <a:normAutofit lnSpcReduction="10000"/>
          </a:bodyPr>
          <a:lstStyle/>
          <a:p>
            <a:endParaRPr lang="en-IN" sz="2600" dirty="0" smtClean="0"/>
          </a:p>
          <a:p>
            <a:endParaRPr lang="en-IN" sz="2600" dirty="0" smtClean="0"/>
          </a:p>
          <a:p>
            <a:r>
              <a:rPr lang="en-IN" sz="2600" dirty="0" smtClean="0"/>
              <a:t>Quality of life is significantly more for femoral TAVR patients</a:t>
            </a:r>
          </a:p>
          <a:p>
            <a:endParaRPr lang="en-IN" sz="2600" b="1" dirty="0" smtClean="0"/>
          </a:p>
          <a:p>
            <a:endParaRPr lang="en-IN" sz="2600" b="1" dirty="0" smtClean="0"/>
          </a:p>
          <a:p>
            <a:r>
              <a:rPr lang="en-IN" sz="2600" b="1" dirty="0" smtClean="0"/>
              <a:t>Femoral TAVR had better economic savings and QALYs compared to SAVR at 1 year</a:t>
            </a:r>
            <a:r>
              <a:rPr lang="en-IN" sz="2600" b="1" baseline="30000" dirty="0" smtClean="0"/>
              <a:t>1</a:t>
            </a:r>
            <a:r>
              <a:rPr lang="en-IN" sz="2600" b="1" dirty="0" smtClean="0"/>
              <a:t> </a:t>
            </a:r>
            <a:r>
              <a:rPr lang="en-IN" sz="2600" b="1" baseline="30000" dirty="0" smtClean="0"/>
              <a:t>   </a:t>
            </a:r>
            <a:endParaRPr lang="en-IN" sz="2600" b="1" dirty="0" smtClean="0"/>
          </a:p>
          <a:p>
            <a:endParaRPr lang="en-IN" sz="2600" dirty="0" smtClean="0"/>
          </a:p>
          <a:p>
            <a:r>
              <a:rPr lang="en-IN" sz="2600" dirty="0" smtClean="0"/>
              <a:t>Initial</a:t>
            </a:r>
            <a:r>
              <a:rPr lang="en-IN" sz="2600" dirty="0" smtClean="0"/>
              <a:t> costs are however very high!!!</a:t>
            </a:r>
            <a:endParaRPr lang="en-IN" sz="2600" dirty="0" smtClean="0"/>
          </a:p>
          <a:p>
            <a:pPr>
              <a:buNone/>
            </a:pPr>
            <a:endParaRPr lang="en-IN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39</a:t>
            </a:fld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381328"/>
            <a:ext cx="650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 smtClean="0"/>
              <a:t>1. Cost analysis of TAVR </a:t>
            </a:r>
            <a:r>
              <a:rPr lang="en-IN" b="1" i="1" dirty="0" err="1" smtClean="0"/>
              <a:t>vs</a:t>
            </a:r>
            <a:r>
              <a:rPr lang="en-IN" b="1" i="1" dirty="0" smtClean="0"/>
              <a:t> SAVR from Partner Cohort A, JACC 2012</a:t>
            </a:r>
            <a:endParaRPr lang="en-IN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3098"/>
            <a:ext cx="37338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92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608512"/>
          </a:xfrm>
        </p:spPr>
        <p:txBody>
          <a:bodyPr>
            <a:normAutofit/>
          </a:bodyPr>
          <a:lstStyle/>
          <a:p>
            <a:r>
              <a:rPr lang="en-IN" sz="2800" dirty="0" smtClean="0"/>
              <a:t>Prevalence of </a:t>
            </a:r>
            <a:r>
              <a:rPr lang="en-IN" sz="2800" dirty="0" smtClean="0"/>
              <a:t>severe AS </a:t>
            </a:r>
            <a:r>
              <a:rPr lang="en-IN" sz="2800" dirty="0" smtClean="0"/>
              <a:t>among 50-59yrs : 0.2%</a:t>
            </a:r>
          </a:p>
          <a:p>
            <a:pPr>
              <a:buNone/>
            </a:pPr>
            <a:r>
              <a:rPr lang="en-IN" sz="2800" dirty="0" smtClean="0"/>
              <a:t>                                   </a:t>
            </a:r>
            <a:r>
              <a:rPr lang="en-IN" sz="2800" dirty="0" smtClean="0"/>
              <a:t>            among </a:t>
            </a:r>
            <a:r>
              <a:rPr lang="en-IN" sz="2800" dirty="0" smtClean="0"/>
              <a:t>60-69yrs  :1.3%</a:t>
            </a:r>
          </a:p>
          <a:p>
            <a:pPr>
              <a:buNone/>
            </a:pPr>
            <a:r>
              <a:rPr lang="en-IN" sz="2800" dirty="0" smtClean="0"/>
              <a:t>                                   </a:t>
            </a:r>
            <a:r>
              <a:rPr lang="en-IN" sz="2800" dirty="0" smtClean="0"/>
              <a:t>            among </a:t>
            </a:r>
            <a:r>
              <a:rPr lang="en-IN" sz="2800" dirty="0" smtClean="0"/>
              <a:t>&gt;70-79yrs : 3.9%</a:t>
            </a:r>
          </a:p>
          <a:p>
            <a:pPr>
              <a:buNone/>
            </a:pPr>
            <a:r>
              <a:rPr lang="en-IN" sz="2800" dirty="0" smtClean="0"/>
              <a:t>                                   </a:t>
            </a:r>
            <a:r>
              <a:rPr lang="en-IN" sz="2800" dirty="0" smtClean="0"/>
              <a:t>           among </a:t>
            </a:r>
            <a:r>
              <a:rPr lang="en-IN" sz="2800" dirty="0" smtClean="0"/>
              <a:t>octogenarians: 9.8%</a:t>
            </a:r>
            <a:r>
              <a:rPr lang="en-IN" sz="2800" baseline="30000" dirty="0" smtClean="0"/>
              <a:t>1,2</a:t>
            </a:r>
          </a:p>
          <a:p>
            <a:endParaRPr lang="en-IN" sz="2800" dirty="0" smtClean="0">
              <a:solidFill>
                <a:srgbClr val="C00000"/>
              </a:solidFill>
            </a:endParaRPr>
          </a:p>
          <a:p>
            <a:r>
              <a:rPr lang="en-IN" sz="2800" dirty="0" smtClean="0">
                <a:solidFill>
                  <a:srgbClr val="C00000"/>
                </a:solidFill>
              </a:rPr>
              <a:t>With each decade risk of incident AS doubles</a:t>
            </a:r>
            <a:r>
              <a:rPr lang="en-IN" sz="2800" baseline="30000" dirty="0" smtClean="0">
                <a:solidFill>
                  <a:srgbClr val="C00000"/>
                </a:solidFill>
              </a:rPr>
              <a:t>2</a:t>
            </a:r>
            <a:endParaRPr lang="en-IN" sz="2800" dirty="0" smtClean="0">
              <a:solidFill>
                <a:srgbClr val="C00000"/>
              </a:solidFill>
            </a:endParaRPr>
          </a:p>
          <a:p>
            <a:endParaRPr lang="en-IN" sz="2800" dirty="0" smtClean="0"/>
          </a:p>
          <a:p>
            <a:r>
              <a:rPr lang="en-IN" sz="2800" dirty="0" smtClean="0"/>
              <a:t>As age increases, disease acceleration also increases</a:t>
            </a:r>
            <a:r>
              <a:rPr lang="en-IN" sz="2800" baseline="30000" dirty="0" smtClean="0"/>
              <a:t>1</a:t>
            </a:r>
            <a:endParaRPr lang="en-IN" sz="2800" dirty="0" smtClean="0"/>
          </a:p>
          <a:p>
            <a:endParaRPr lang="en-IN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Progression of AS with age</a:t>
            </a:r>
            <a:endParaRPr lang="e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373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i="1" dirty="0" err="1" smtClean="0"/>
              <a:t>Eveborn</a:t>
            </a:r>
            <a:r>
              <a:rPr lang="en-IN" i="1" dirty="0" smtClean="0"/>
              <a:t> et al. The evolving epidemiology of </a:t>
            </a:r>
            <a:r>
              <a:rPr lang="en-IN" i="1" dirty="0" err="1" smtClean="0"/>
              <a:t>valvular</a:t>
            </a:r>
            <a:r>
              <a:rPr lang="en-IN" i="1" dirty="0" smtClean="0"/>
              <a:t> aortic </a:t>
            </a:r>
            <a:r>
              <a:rPr lang="en-IN" i="1" dirty="0" err="1" smtClean="0"/>
              <a:t>stenosis</a:t>
            </a:r>
            <a:r>
              <a:rPr lang="en-IN" i="1" dirty="0" smtClean="0"/>
              <a:t>. Heart 2013</a:t>
            </a:r>
          </a:p>
          <a:p>
            <a:pPr marL="342900" indent="-342900">
              <a:buAutoNum type="arabicPeriod"/>
            </a:pPr>
            <a:r>
              <a:rPr lang="en-IN" i="1" dirty="0" smtClean="0"/>
              <a:t>Stewart et al. Clinical Factors Associated With </a:t>
            </a:r>
            <a:r>
              <a:rPr lang="en-IN" i="1" dirty="0" err="1" smtClean="0"/>
              <a:t>Calcific</a:t>
            </a:r>
            <a:r>
              <a:rPr lang="en-IN" i="1" dirty="0" smtClean="0"/>
              <a:t> Aortic Valve Disease. JACC 1997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IN" b="1" dirty="0" smtClean="0"/>
              <a:t>HEMODYNAMICS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037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IN" sz="1200" b="1" i="1" dirty="0" smtClean="0"/>
              <a:t>Coronary </a:t>
            </a:r>
            <a:r>
              <a:rPr lang="en-IN" sz="1200" b="1" i="1" dirty="0" smtClean="0"/>
              <a:t>blood flow in patients with severe aortic </a:t>
            </a:r>
            <a:r>
              <a:rPr lang="en-IN" sz="1200" b="1" i="1" dirty="0" err="1" smtClean="0"/>
              <a:t>stenosis</a:t>
            </a:r>
            <a:r>
              <a:rPr lang="en-IN" sz="1200" b="1" i="1" dirty="0" smtClean="0"/>
              <a:t> before and after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aortic valve implantation</a:t>
            </a:r>
            <a:r>
              <a:rPr lang="en-IN" sz="1200" b="1" i="1" dirty="0" smtClean="0"/>
              <a:t>. AJC 2014</a:t>
            </a:r>
          </a:p>
          <a:p>
            <a:pPr marL="342900" indent="-342900" algn="just">
              <a:buAutoNum type="arabicPeriod"/>
            </a:pPr>
            <a:r>
              <a:rPr lang="en-IN" sz="1200" b="1" i="1" dirty="0" smtClean="0"/>
              <a:t>Hahn </a:t>
            </a:r>
            <a:r>
              <a:rPr lang="en-IN" sz="1200" b="1" i="1" dirty="0" smtClean="0"/>
              <a:t>et al. Comparison of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and surgical aortic valve replacement in severe aortic </a:t>
            </a:r>
            <a:r>
              <a:rPr lang="en-IN" sz="1200" b="1" i="1" dirty="0" err="1" smtClean="0"/>
              <a:t>stenosis</a:t>
            </a:r>
            <a:r>
              <a:rPr lang="en-IN" sz="1200" b="1" i="1" dirty="0" smtClean="0"/>
              <a:t>: a longitudinal study of echocardiography parameters in cohort A of the PARTNER trial (placement of aortic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valves).J Am </a:t>
            </a:r>
            <a:r>
              <a:rPr lang="en-IN" sz="1200" b="1" i="1" dirty="0" err="1" smtClean="0"/>
              <a:t>Coll</a:t>
            </a:r>
            <a:r>
              <a:rPr lang="en-IN" sz="1200" b="1" i="1" dirty="0" smtClean="0"/>
              <a:t> Cardiol.2013 Jun 25;61(25):2514-21.</a:t>
            </a:r>
          </a:p>
          <a:p>
            <a:pPr marL="342900" indent="-342900" algn="just">
              <a:buFontTx/>
              <a:buAutoNum type="arabicPeriod"/>
            </a:pPr>
            <a:r>
              <a:rPr lang="en-IN" sz="1200" b="1" i="1" dirty="0" smtClean="0"/>
              <a:t>Kim et al. A critical review of hemodynamic changes and left ventricular </a:t>
            </a:r>
            <a:r>
              <a:rPr lang="en-IN" sz="1200" b="1" i="1" dirty="0" err="1" smtClean="0"/>
              <a:t>remodeling</a:t>
            </a:r>
            <a:r>
              <a:rPr lang="en-IN" sz="1200" b="1" i="1" dirty="0" smtClean="0"/>
              <a:t> after surgical aortic valve replacement and </a:t>
            </a:r>
            <a:r>
              <a:rPr lang="en-IN" sz="1200" b="1" i="1" dirty="0" err="1" smtClean="0"/>
              <a:t>percutaneous</a:t>
            </a:r>
            <a:r>
              <a:rPr lang="en-IN" sz="1200" b="1" i="1" dirty="0" smtClean="0"/>
              <a:t> aortic valve </a:t>
            </a:r>
            <a:r>
              <a:rPr lang="en-IN" sz="1200" b="1" i="1" dirty="0" err="1" smtClean="0"/>
              <a:t>replacement.Am</a:t>
            </a:r>
            <a:r>
              <a:rPr lang="en-IN" sz="1200" b="1" i="1" dirty="0" smtClean="0"/>
              <a:t> Heart J. 2014 Aug;168(2):150-9.e1-7. </a:t>
            </a:r>
          </a:p>
          <a:p>
            <a:pPr marL="342900" indent="-342900" algn="just">
              <a:buAutoNum type="arabicPeriod"/>
            </a:pPr>
            <a:endParaRPr lang="en-IN" sz="1200" b="1" i="1" dirty="0" smtClean="0"/>
          </a:p>
          <a:p>
            <a:endParaRPr lang="en-IN" sz="1200" b="1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08720"/>
            <a:ext cx="9144000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IN" sz="2400" b="1" dirty="0" smtClean="0"/>
              <a:t>Coronary blood flow</a:t>
            </a:r>
            <a:r>
              <a:rPr lang="en-IN" sz="2400" dirty="0" smtClean="0"/>
              <a:t>: Significant increase in coronary flow associated mostly with a decrease in </a:t>
            </a:r>
            <a:r>
              <a:rPr lang="en-IN" sz="2400" dirty="0" smtClean="0"/>
              <a:t>LVEDP</a:t>
            </a:r>
            <a:r>
              <a:rPr lang="en-IN" sz="2400" baseline="30000" dirty="0" smtClean="0"/>
              <a:t>1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   (TEE Doppler study in 90 patients after Edward Sapiens</a:t>
            </a:r>
            <a:r>
              <a:rPr lang="en-IN" sz="2400" dirty="0" smtClean="0"/>
              <a:t>)</a:t>
            </a:r>
          </a:p>
          <a:p>
            <a:pPr>
              <a:buNone/>
            </a:pPr>
            <a:endParaRPr lang="en-IN" sz="24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TAVR patients had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indexed EOA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prosthesis-patient mismatch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en-IN" sz="2400" baseline="30000" dirty="0" smtClean="0"/>
              <a:t>2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paravalvular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 is mild and non-progressive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&gt;75% of moderate AR regress to trivial at 1 year (NEJM 2014)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8092677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en-IN" sz="1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PATIENT BENEFIT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616624"/>
          </a:xfrm>
        </p:spPr>
        <p:txBody>
          <a:bodyPr>
            <a:noAutofit/>
          </a:bodyPr>
          <a:lstStyle/>
          <a:p>
            <a:r>
              <a:rPr lang="en-IN" sz="2400" b="1" u="sng" dirty="0" smtClean="0"/>
              <a:t>Females</a:t>
            </a:r>
            <a:r>
              <a:rPr lang="en-IN" sz="2000" dirty="0" smtClean="0"/>
              <a:t>: </a:t>
            </a:r>
            <a:r>
              <a:rPr lang="en-IN" sz="2000" b="1" dirty="0" smtClean="0"/>
              <a:t> </a:t>
            </a:r>
            <a:r>
              <a:rPr lang="en-IN" sz="2000" b="1" dirty="0" smtClean="0"/>
              <a:t> PARTNER A found high-risk females who underwent TAVI had better survival compared to SAVR</a:t>
            </a:r>
            <a:r>
              <a:rPr lang="en-IN" sz="2000" dirty="0" smtClean="0"/>
              <a:t>.</a:t>
            </a:r>
          </a:p>
          <a:p>
            <a:pPr>
              <a:buNone/>
            </a:pPr>
            <a:r>
              <a:rPr lang="en-IN" sz="1200" b="1" i="1" dirty="0" smtClean="0"/>
              <a:t>          ( </a:t>
            </a:r>
            <a:r>
              <a:rPr lang="en-IN" sz="1200" b="1" i="1" dirty="0" smtClean="0"/>
              <a:t>Sex-related differences in outcomes after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or surgical aortic valve replacement in patients with severe aortic </a:t>
            </a:r>
            <a:r>
              <a:rPr lang="en-IN" sz="1200" b="1" i="1" dirty="0" err="1" smtClean="0"/>
              <a:t>stenosis</a:t>
            </a:r>
            <a:r>
              <a:rPr lang="en-IN" sz="1200" b="1" i="1" dirty="0" smtClean="0"/>
              <a:t>: Insights </a:t>
            </a:r>
            <a:r>
              <a:rPr lang="en-IN" sz="1200" b="1" i="1" dirty="0" smtClean="0"/>
              <a:t>from the PARTNER Trial . J Am </a:t>
            </a:r>
            <a:r>
              <a:rPr lang="en-IN" sz="1200" b="1" i="1" dirty="0" err="1" smtClean="0"/>
              <a:t>Coll</a:t>
            </a:r>
            <a:r>
              <a:rPr lang="en-IN" sz="1200" b="1" i="1" dirty="0" smtClean="0"/>
              <a:t> </a:t>
            </a:r>
            <a:r>
              <a:rPr lang="en-IN" sz="1200" b="1" i="1" dirty="0" err="1" smtClean="0"/>
              <a:t>Cardiol</a:t>
            </a:r>
            <a:r>
              <a:rPr lang="en-IN" sz="1200" b="1" i="1" dirty="0" smtClean="0"/>
              <a:t>. 2014 Apr 22;63(15):1522-8</a:t>
            </a:r>
            <a:r>
              <a:rPr lang="en-IN" sz="1200" b="1" i="1" dirty="0" smtClean="0"/>
              <a:t>.) </a:t>
            </a:r>
            <a:endParaRPr lang="en-IN" sz="1400" dirty="0" smtClean="0"/>
          </a:p>
          <a:p>
            <a:r>
              <a:rPr lang="en-IN" sz="2400" b="1" u="sng" dirty="0" smtClean="0"/>
              <a:t>Diabetics</a:t>
            </a:r>
            <a:r>
              <a:rPr lang="en-IN" sz="2800" dirty="0" smtClean="0"/>
              <a:t>:  </a:t>
            </a:r>
            <a:r>
              <a:rPr lang="en-IN" sz="2000" b="1" dirty="0" smtClean="0"/>
              <a:t>Diabetics in PARTNER trial (N=275) had significant benefit compared to SAVR(18 </a:t>
            </a:r>
            <a:r>
              <a:rPr lang="en-IN" sz="2000" b="1" dirty="0" smtClean="0"/>
              <a:t>% </a:t>
            </a:r>
            <a:r>
              <a:rPr lang="en-IN" sz="2000" b="1" dirty="0" err="1" smtClean="0"/>
              <a:t>vs</a:t>
            </a:r>
            <a:r>
              <a:rPr lang="en-IN" sz="2000" b="1" dirty="0" smtClean="0"/>
              <a:t> 27% at 2years</a:t>
            </a:r>
            <a:r>
              <a:rPr lang="en-IN" sz="2000" b="1" dirty="0" smtClean="0"/>
              <a:t>)</a:t>
            </a:r>
            <a:r>
              <a:rPr lang="en-IN" sz="2000" b="1" i="1" dirty="0" smtClean="0"/>
              <a:t> </a:t>
            </a:r>
            <a:endParaRPr lang="en-IN" sz="2400" b="1" i="1" dirty="0" smtClean="0"/>
          </a:p>
          <a:p>
            <a:pPr>
              <a:buNone/>
            </a:pPr>
            <a:r>
              <a:rPr lang="en-IN" sz="1200" b="1" i="1" dirty="0" smtClean="0"/>
              <a:t>         (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</a:t>
            </a:r>
            <a:r>
              <a:rPr lang="en-IN" sz="1200" b="1" i="1" dirty="0" smtClean="0"/>
              <a:t>Versus Surgical Aortic Valve Replacement in Patients With Diabetes and Severe Aortic </a:t>
            </a:r>
            <a:r>
              <a:rPr lang="en-IN" sz="1200" b="1" i="1" dirty="0" err="1" smtClean="0"/>
              <a:t>Stenosis</a:t>
            </a:r>
            <a:r>
              <a:rPr lang="en-IN" sz="1200" b="1" i="1" dirty="0" smtClean="0"/>
              <a:t> at High Risk for </a:t>
            </a:r>
            <a:r>
              <a:rPr lang="en-IN" sz="1200" b="1" i="1" dirty="0" err="1" smtClean="0"/>
              <a:t>SurgeryAn</a:t>
            </a:r>
            <a:r>
              <a:rPr lang="en-IN" sz="1200" b="1" i="1" dirty="0" smtClean="0"/>
              <a:t> Analysis of the PARTNER Trial. JACC </a:t>
            </a:r>
            <a:r>
              <a:rPr lang="en-IN" sz="1200" b="1" i="1" dirty="0" smtClean="0"/>
              <a:t>2014)</a:t>
            </a:r>
            <a:endParaRPr lang="en-IN" sz="2400" b="1" dirty="0" smtClean="0"/>
          </a:p>
          <a:p>
            <a:r>
              <a:rPr lang="en-IN" sz="2400" b="1" u="sng" dirty="0" smtClean="0"/>
              <a:t>Renal </a:t>
            </a:r>
            <a:r>
              <a:rPr lang="en-IN" sz="2400" b="1" u="sng" dirty="0" smtClean="0"/>
              <a:t>dysfunction </a:t>
            </a:r>
            <a:r>
              <a:rPr lang="en-IN" sz="2000" b="1" dirty="0" smtClean="0"/>
              <a:t>     </a:t>
            </a:r>
            <a:r>
              <a:rPr lang="en-IN" sz="2400" b="1" dirty="0" smtClean="0"/>
              <a:t>: </a:t>
            </a:r>
            <a:r>
              <a:rPr lang="en-IN" sz="2000" b="1" dirty="0" smtClean="0"/>
              <a:t>Poor outcomes in SAVR, not </a:t>
            </a:r>
            <a:r>
              <a:rPr lang="en-IN" sz="2000" b="1" dirty="0" smtClean="0"/>
              <a:t>TAVI</a:t>
            </a:r>
            <a:endParaRPr lang="en-IN" sz="2400" b="1" dirty="0" smtClean="0"/>
          </a:p>
          <a:p>
            <a:pPr>
              <a:buNone/>
            </a:pPr>
            <a:r>
              <a:rPr lang="en-IN" sz="1200" b="1" dirty="0" smtClean="0"/>
              <a:t>         (Impact </a:t>
            </a:r>
            <a:r>
              <a:rPr lang="en-IN" sz="1200" b="1" dirty="0" smtClean="0"/>
              <a:t>of varying degrees of renal dysfunction on </a:t>
            </a:r>
            <a:r>
              <a:rPr lang="en-IN" sz="1200" b="1" dirty="0" err="1" smtClean="0"/>
              <a:t>transcatheter</a:t>
            </a:r>
            <a:r>
              <a:rPr lang="en-IN" sz="1200" b="1" dirty="0" smtClean="0"/>
              <a:t> and surgical aortic valve </a:t>
            </a:r>
            <a:r>
              <a:rPr lang="en-IN" sz="1200" b="1" dirty="0" err="1" smtClean="0"/>
              <a:t>replacement.J</a:t>
            </a:r>
            <a:r>
              <a:rPr lang="en-IN" sz="1200" b="1" dirty="0" smtClean="0"/>
              <a:t> </a:t>
            </a:r>
            <a:r>
              <a:rPr lang="en-IN" sz="1200" b="1" dirty="0" err="1" smtClean="0"/>
              <a:t>ThoracCardiovasc</a:t>
            </a:r>
            <a:r>
              <a:rPr lang="en-IN" sz="1200" b="1" dirty="0" smtClean="0"/>
              <a:t> </a:t>
            </a:r>
            <a:r>
              <a:rPr lang="en-IN" sz="1200" b="1" dirty="0" smtClean="0"/>
              <a:t>Surg.2013 </a:t>
            </a:r>
            <a:r>
              <a:rPr lang="en-IN" sz="1200" b="1" dirty="0" smtClean="0"/>
              <a:t>)</a:t>
            </a:r>
            <a:endParaRPr lang="en-IN" sz="2400" b="1" u="sng" dirty="0" smtClean="0"/>
          </a:p>
          <a:p>
            <a:r>
              <a:rPr lang="en-IN" sz="2400" b="1" u="sng" dirty="0" smtClean="0"/>
              <a:t>Major Bleeding</a:t>
            </a:r>
            <a:r>
              <a:rPr lang="en-IN" sz="2000" b="1" dirty="0" smtClean="0"/>
              <a:t>          </a:t>
            </a:r>
            <a:r>
              <a:rPr lang="en-IN" sz="2000" b="1" u="sng" dirty="0" smtClean="0"/>
              <a:t> </a:t>
            </a:r>
            <a:r>
              <a:rPr lang="en-IN" sz="2400" b="1" dirty="0" smtClean="0"/>
              <a:t>:</a:t>
            </a:r>
            <a:r>
              <a:rPr lang="en-IN" sz="2400" dirty="0" smtClean="0"/>
              <a:t> </a:t>
            </a:r>
            <a:r>
              <a:rPr lang="en-IN" sz="2000" b="1" dirty="0" smtClean="0"/>
              <a:t>13% in TAVI </a:t>
            </a:r>
            <a:r>
              <a:rPr lang="en-IN" sz="2000" b="1" dirty="0" err="1" smtClean="0"/>
              <a:t>vs</a:t>
            </a:r>
            <a:r>
              <a:rPr lang="en-IN" sz="2000" b="1" dirty="0" smtClean="0"/>
              <a:t> 35% in SAVR</a:t>
            </a:r>
            <a:endParaRPr lang="en-IN" sz="2400" dirty="0" smtClean="0"/>
          </a:p>
          <a:p>
            <a:pPr>
              <a:buNone/>
            </a:pPr>
            <a:r>
              <a:rPr lang="en-IN" sz="1200" b="1" i="1" dirty="0" smtClean="0"/>
              <a:t>        (Bleeding </a:t>
            </a:r>
            <a:r>
              <a:rPr lang="en-IN" sz="1200" b="1" i="1" dirty="0" smtClean="0"/>
              <a:t>complications after surgical aortic valve replacement compared with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aortic valve replacement: insights from the PARTNER I Trial. J Am </a:t>
            </a:r>
            <a:r>
              <a:rPr lang="en-IN" sz="1200" b="1" i="1" dirty="0" err="1" smtClean="0"/>
              <a:t>Coll</a:t>
            </a:r>
            <a:r>
              <a:rPr lang="en-IN" sz="1200" b="1" i="1" dirty="0" smtClean="0"/>
              <a:t> </a:t>
            </a:r>
            <a:r>
              <a:rPr lang="en-IN" sz="1200" b="1" i="1" dirty="0" err="1" smtClean="0"/>
              <a:t>Cardiol</a:t>
            </a:r>
            <a:r>
              <a:rPr lang="en-IN" sz="1200" b="1" i="1" dirty="0" smtClean="0"/>
              <a:t> 2014 Mar 25;63(11):</a:t>
            </a:r>
            <a:r>
              <a:rPr lang="en-IN" sz="1200" b="1" i="1" dirty="0" smtClean="0"/>
              <a:t>1100-9)</a:t>
            </a:r>
            <a:endParaRPr lang="en-IN" sz="1400" b="1" dirty="0" smtClean="0"/>
          </a:p>
          <a:p>
            <a:r>
              <a:rPr lang="en-IN" sz="2400" b="1" u="sng" dirty="0" smtClean="0"/>
              <a:t>O2 dependent COPD </a:t>
            </a:r>
            <a:r>
              <a:rPr lang="en-IN" sz="2400" b="1" dirty="0" smtClean="0"/>
              <a:t>: </a:t>
            </a:r>
            <a:r>
              <a:rPr lang="en-IN" sz="2000" b="1" dirty="0" smtClean="0"/>
              <a:t>Better outcomes with </a:t>
            </a:r>
            <a:r>
              <a:rPr lang="en-IN" sz="2000" b="1" dirty="0" smtClean="0"/>
              <a:t>TAVI </a:t>
            </a:r>
            <a:endParaRPr lang="en-IN" sz="2400" b="1" dirty="0" smtClean="0"/>
          </a:p>
          <a:p>
            <a:pPr>
              <a:buNone/>
            </a:pPr>
            <a:r>
              <a:rPr lang="en-IN" sz="1200" b="1" i="1" dirty="0" smtClean="0"/>
              <a:t>         (Outcomes </a:t>
            </a:r>
            <a:r>
              <a:rPr lang="en-IN" sz="1200" b="1" i="1" dirty="0" smtClean="0"/>
              <a:t>of patients with chronic lung disease and severe aortic </a:t>
            </a:r>
            <a:r>
              <a:rPr lang="en-IN" sz="1200" b="1" i="1" dirty="0" err="1" smtClean="0"/>
              <a:t>stenosis</a:t>
            </a:r>
            <a:r>
              <a:rPr lang="en-IN" sz="1200" b="1" i="1" dirty="0" smtClean="0"/>
              <a:t> treated with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versus surgical aortic valve replacement or standard therapy: insights from the PARTNER </a:t>
            </a:r>
            <a:r>
              <a:rPr lang="en-IN" sz="1200" b="1" i="1" dirty="0" err="1" smtClean="0"/>
              <a:t>trial</a:t>
            </a:r>
            <a:r>
              <a:rPr lang="en-IN" sz="1200" b="1" i="1" u="sng" dirty="0" err="1" smtClean="0"/>
              <a:t>J</a:t>
            </a:r>
            <a:r>
              <a:rPr lang="en-IN" sz="1200" b="1" i="1" u="sng" dirty="0" smtClean="0"/>
              <a:t> </a:t>
            </a:r>
            <a:r>
              <a:rPr lang="en-IN" sz="1200" b="1" i="1" u="sng" dirty="0" smtClean="0"/>
              <a:t>Am </a:t>
            </a:r>
            <a:r>
              <a:rPr lang="en-IN" sz="1200" b="1" i="1" u="sng" dirty="0" err="1" smtClean="0"/>
              <a:t>Coll</a:t>
            </a:r>
            <a:r>
              <a:rPr lang="en-IN" sz="1200" b="1" i="1" u="sng" dirty="0" smtClean="0"/>
              <a:t> </a:t>
            </a:r>
            <a:r>
              <a:rPr lang="en-IN" sz="1200" b="1" i="1" u="sng" dirty="0" err="1" smtClean="0"/>
              <a:t>Cardiol</a:t>
            </a:r>
            <a:r>
              <a:rPr lang="en-IN" sz="1200" b="1" i="1" u="sng" dirty="0" smtClean="0"/>
              <a:t>.</a:t>
            </a:r>
            <a:r>
              <a:rPr lang="en-IN" sz="1200" b="1" i="1" dirty="0" smtClean="0"/>
              <a:t> 2014 Jan 28;63(3):269-79</a:t>
            </a:r>
            <a:r>
              <a:rPr lang="en-IN" sz="1200" b="1" i="1" dirty="0" smtClean="0"/>
              <a:t>.) </a:t>
            </a:r>
            <a:endParaRPr lang="en-IN" sz="2400" b="1" dirty="0" smtClean="0"/>
          </a:p>
          <a:p>
            <a:r>
              <a:rPr lang="en-IN" sz="2400" b="1" u="sng" dirty="0" smtClean="0"/>
              <a:t>Mod-severe </a:t>
            </a:r>
            <a:r>
              <a:rPr lang="en-IN" sz="2400" b="1" u="sng" dirty="0" smtClean="0"/>
              <a:t>MR</a:t>
            </a:r>
            <a:r>
              <a:rPr lang="en-IN" sz="2000" b="1" dirty="0" smtClean="0"/>
              <a:t>          </a:t>
            </a:r>
            <a:r>
              <a:rPr lang="en-IN" sz="2400" b="1" dirty="0" smtClean="0"/>
              <a:t>: </a:t>
            </a:r>
            <a:r>
              <a:rPr lang="en-IN" sz="2000" b="1" dirty="0" smtClean="0"/>
              <a:t>Increased 2 year mortality for SAVR, not </a:t>
            </a:r>
            <a:r>
              <a:rPr lang="en-IN" sz="2000" b="1" dirty="0" smtClean="0"/>
              <a:t>TAVI</a:t>
            </a:r>
            <a:endParaRPr lang="en-IN" sz="2400" b="1" dirty="0" smtClean="0"/>
          </a:p>
          <a:p>
            <a:pPr>
              <a:buNone/>
            </a:pPr>
            <a:r>
              <a:rPr lang="en-IN" sz="900" b="1" i="1" dirty="0" smtClean="0"/>
              <a:t>          (</a:t>
            </a:r>
            <a:r>
              <a:rPr lang="en-IN" sz="1200" b="1" i="1" dirty="0" smtClean="0"/>
              <a:t>Impact </a:t>
            </a:r>
            <a:r>
              <a:rPr lang="en-IN" sz="1200" b="1" i="1" dirty="0" smtClean="0"/>
              <a:t>of preoperative moderate/severe mitral regurgitation on 2-year outcome after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and surgical </a:t>
            </a:r>
            <a:r>
              <a:rPr lang="en-IN" sz="1200" b="1" i="1" dirty="0" smtClean="0"/>
              <a:t>aortic </a:t>
            </a:r>
            <a:r>
              <a:rPr lang="en-IN" sz="1200" b="1" i="1" dirty="0" smtClean="0"/>
              <a:t>valve replacement: insight from the Placement of Aortic </a:t>
            </a:r>
            <a:r>
              <a:rPr lang="en-IN" sz="1200" b="1" i="1" dirty="0" err="1" smtClean="0"/>
              <a:t>Transcatheter</a:t>
            </a:r>
            <a:r>
              <a:rPr lang="en-IN" sz="1200" b="1" i="1" dirty="0" smtClean="0"/>
              <a:t> Valve (PARTNER) Trial Cohort   </a:t>
            </a:r>
            <a:r>
              <a:rPr lang="en-IN" sz="1200" b="1" i="1" dirty="0" err="1" smtClean="0"/>
              <a:t>A.Circulation</a:t>
            </a:r>
            <a:r>
              <a:rPr lang="en-IN" sz="1200" b="1" i="1" dirty="0" smtClean="0"/>
              <a:t>. 2013 </a:t>
            </a:r>
            <a:r>
              <a:rPr lang="en-IN" sz="1200" b="1" i="1" dirty="0" smtClean="0"/>
              <a:t>Dec)</a:t>
            </a:r>
            <a:endParaRPr lang="en-IN" sz="12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507288" cy="1858218"/>
          </a:xfrm>
        </p:spPr>
        <p:txBody>
          <a:bodyPr/>
          <a:lstStyle/>
          <a:p>
            <a:r>
              <a:rPr lang="en-IN" b="1" dirty="0" smtClean="0"/>
              <a:t>CONS OF TAVI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VARC definitions of complications</a:t>
            </a:r>
            <a:endParaRPr lang="en-IN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25799"/>
            <a:ext cx="4176464" cy="15510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176464" cy="450075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4320480" cy="52268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57650" cy="38164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4010025" cy="51125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N" b="1" dirty="0" smtClean="0"/>
              <a:t>VARC definitions of complications</a:t>
            </a:r>
            <a:endParaRPr lang="en-IN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79732"/>
            <a:ext cx="3888432" cy="183364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VARC definition on prosthetic valve</a:t>
            </a:r>
            <a:endParaRPr lang="en-IN" b="1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0" y="1340768"/>
            <a:ext cx="3674144" cy="52565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5222022" cy="19442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45024"/>
            <a:ext cx="5196984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532440" y="2062009"/>
            <a:ext cx="399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 smtClean="0"/>
              <a:t>&gt;4</a:t>
            </a:r>
          </a:p>
          <a:p>
            <a:r>
              <a:rPr lang="en-IN" sz="1100" b="1" dirty="0" smtClean="0"/>
              <a:t>&gt;35</a:t>
            </a:r>
            <a:endParaRPr lang="en-IN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052736"/>
          </a:xfrm>
        </p:spPr>
        <p:txBody>
          <a:bodyPr/>
          <a:lstStyle/>
          <a:p>
            <a:r>
              <a:rPr lang="en-IN" b="1" dirty="0" smtClean="0"/>
              <a:t>STROKE after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/>
          </a:bodyPr>
          <a:lstStyle/>
          <a:p>
            <a:r>
              <a:rPr lang="en-IN" sz="2400" dirty="0" smtClean="0"/>
              <a:t>PARTNER-A  :  8.3% TAVI </a:t>
            </a:r>
            <a:r>
              <a:rPr lang="en-IN" sz="2400" dirty="0" err="1" smtClean="0"/>
              <a:t>vs</a:t>
            </a:r>
            <a:r>
              <a:rPr lang="en-IN" sz="2400" dirty="0" smtClean="0"/>
              <a:t> 4.3% SAVR</a:t>
            </a:r>
          </a:p>
          <a:p>
            <a:endParaRPr lang="en-IN" sz="2400" dirty="0" smtClean="0"/>
          </a:p>
          <a:p>
            <a:r>
              <a:rPr lang="en-IN" sz="2400" i="1" dirty="0" smtClean="0"/>
              <a:t>BERN-TAVI registry(</a:t>
            </a:r>
            <a:r>
              <a:rPr lang="en-IN" sz="1800" b="1" i="1" dirty="0" err="1" smtClean="0"/>
              <a:t>Wenaweser</a:t>
            </a:r>
            <a:r>
              <a:rPr lang="en-IN" sz="1800" b="1" i="1" dirty="0" smtClean="0"/>
              <a:t> et al EHJ 2013) </a:t>
            </a:r>
            <a:r>
              <a:rPr lang="en-IN" sz="2400" dirty="0" smtClean="0">
                <a:sym typeface="Wingdings" pitchFamily="2" charset="2"/>
              </a:rPr>
              <a:t> 3.9% TAVI </a:t>
            </a:r>
            <a:r>
              <a:rPr lang="en-IN" sz="2400" dirty="0" err="1" smtClean="0">
                <a:sym typeface="Wingdings" pitchFamily="2" charset="2"/>
              </a:rPr>
              <a:t>vs</a:t>
            </a:r>
            <a:r>
              <a:rPr lang="en-IN" sz="2400" dirty="0" smtClean="0">
                <a:sym typeface="Wingdings" pitchFamily="2" charset="2"/>
              </a:rPr>
              <a:t> 3.2 % SAVR</a:t>
            </a:r>
          </a:p>
          <a:p>
            <a:r>
              <a:rPr lang="en-IN" sz="2400" dirty="0" smtClean="0">
                <a:sym typeface="Wingdings" pitchFamily="2" charset="2"/>
              </a:rPr>
              <a:t>Wire, catheter, aortic anatomy, BAV, RVP, </a:t>
            </a:r>
            <a:r>
              <a:rPr lang="en-IN" sz="2400" b="1" dirty="0" err="1" smtClean="0">
                <a:sym typeface="Wingdings" pitchFamily="2" charset="2"/>
              </a:rPr>
              <a:t>comorbidities</a:t>
            </a:r>
            <a:r>
              <a:rPr lang="en-IN" sz="2400" b="1" dirty="0" smtClean="0">
                <a:sym typeface="Wingdings" pitchFamily="2" charset="2"/>
              </a:rPr>
              <a:t>, AF </a:t>
            </a:r>
          </a:p>
          <a:p>
            <a:endParaRPr lang="en-IN" sz="2400" dirty="0" smtClean="0">
              <a:sym typeface="Wingdings" pitchFamily="2" charset="2"/>
            </a:endParaRPr>
          </a:p>
          <a:p>
            <a:r>
              <a:rPr lang="en-IN" sz="2400" dirty="0" smtClean="0">
                <a:sym typeface="Wingdings" pitchFamily="2" charset="2"/>
              </a:rPr>
              <a:t>Silent infarcts No influence on </a:t>
            </a:r>
            <a:r>
              <a:rPr lang="en-IN" sz="2400" dirty="0" err="1" smtClean="0">
                <a:sym typeface="Wingdings" pitchFamily="2" charset="2"/>
              </a:rPr>
              <a:t>neurocognitive</a:t>
            </a:r>
            <a:r>
              <a:rPr lang="en-IN" sz="2400" dirty="0" smtClean="0">
                <a:sym typeface="Wingdings" pitchFamily="2" charset="2"/>
              </a:rPr>
              <a:t> performance</a:t>
            </a:r>
          </a:p>
          <a:p>
            <a:endParaRPr lang="en-IN" sz="2400" dirty="0" smtClean="0">
              <a:sym typeface="Wingdings" pitchFamily="2" charset="2"/>
            </a:endParaRPr>
          </a:p>
          <a:p>
            <a:endParaRPr lang="en-IN" sz="2400" dirty="0" smtClean="0">
              <a:sym typeface="Wingdings" pitchFamily="2" charset="2"/>
            </a:endParaRPr>
          </a:p>
          <a:p>
            <a:endParaRPr lang="en-IN" sz="2400" dirty="0" smtClean="0">
              <a:sym typeface="Wingdings" pitchFamily="2" charset="2"/>
            </a:endParaRPr>
          </a:p>
          <a:p>
            <a:endParaRPr lang="en-IN" sz="2400" dirty="0" smtClean="0">
              <a:sym typeface="Wingdings" pitchFamily="2" charset="2"/>
            </a:endParaRPr>
          </a:p>
          <a:p>
            <a:endParaRPr lang="en-IN" sz="2400" dirty="0" smtClean="0">
              <a:sym typeface="Wingdings" pitchFamily="2" charset="2"/>
            </a:endParaRPr>
          </a:p>
          <a:p>
            <a:r>
              <a:rPr lang="en-IN" sz="2400" b="1" dirty="0" smtClean="0">
                <a:solidFill>
                  <a:srgbClr val="C00000"/>
                </a:solidFill>
                <a:sym typeface="Wingdings" pitchFamily="2" charset="2"/>
              </a:rPr>
              <a:t>Embolic protection devices and lower profile devices may help</a:t>
            </a:r>
            <a:endParaRPr lang="en-IN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IN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8352928" cy="28803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496944" cy="45365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IN" b="1" dirty="0" smtClean="0"/>
              <a:t>Vascular complications after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220072" cy="504056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PARTNER A : 18% TAVI </a:t>
            </a:r>
            <a:r>
              <a:rPr lang="en-IN" sz="2400" dirty="0" err="1" smtClean="0"/>
              <a:t>vs</a:t>
            </a:r>
            <a:r>
              <a:rPr lang="en-IN" sz="2400" dirty="0" smtClean="0"/>
              <a:t> 4.8% SAVR</a:t>
            </a:r>
          </a:p>
          <a:p>
            <a:r>
              <a:rPr lang="en-IN" sz="2400" dirty="0" smtClean="0"/>
              <a:t>Core Valve study : 11%</a:t>
            </a:r>
          </a:p>
          <a:p>
            <a:endParaRPr lang="en-IN" sz="2400" dirty="0" smtClean="0"/>
          </a:p>
          <a:p>
            <a:r>
              <a:rPr lang="en-IN" sz="2400" dirty="0" smtClean="0"/>
              <a:t>VARC </a:t>
            </a:r>
            <a:r>
              <a:rPr lang="en-IN" sz="2400" dirty="0" err="1" smtClean="0"/>
              <a:t>metanalysis</a:t>
            </a:r>
            <a:r>
              <a:rPr lang="en-IN" sz="2400" dirty="0" smtClean="0"/>
              <a:t>(2012) – 6 to 11.9%</a:t>
            </a:r>
          </a:p>
          <a:p>
            <a:endParaRPr lang="en-IN" sz="2400" dirty="0" smtClean="0"/>
          </a:p>
          <a:p>
            <a:r>
              <a:rPr lang="en-IN" sz="2400" dirty="0" smtClean="0"/>
              <a:t>Patient </a:t>
            </a:r>
            <a:r>
              <a:rPr lang="en-IN" sz="2400" dirty="0" err="1" smtClean="0"/>
              <a:t>selection,imaging</a:t>
            </a:r>
            <a:r>
              <a:rPr lang="en-IN" sz="2400" dirty="0" smtClean="0"/>
              <a:t>,  sheath size, device profile</a:t>
            </a:r>
          </a:p>
          <a:p>
            <a:endParaRPr lang="en-IN" sz="2400" dirty="0" smtClean="0"/>
          </a:p>
          <a:p>
            <a:r>
              <a:rPr lang="en-IN" sz="2400" b="1" dirty="0" smtClean="0"/>
              <a:t>Edwards </a:t>
            </a:r>
            <a:r>
              <a:rPr lang="en-IN" sz="2400" b="1" dirty="0" err="1" smtClean="0"/>
              <a:t>esheath</a:t>
            </a:r>
            <a:r>
              <a:rPr lang="en-IN" sz="2400" b="1" dirty="0" smtClean="0"/>
              <a:t>, vascular closure devices</a:t>
            </a:r>
            <a:endParaRPr lang="en-IN" sz="2400" b="1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607" y="1340768"/>
            <a:ext cx="3855393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65055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err="1" smtClean="0"/>
              <a:t>Transcatheter</a:t>
            </a:r>
            <a:r>
              <a:rPr lang="en-IN" sz="1400" b="1" i="1" dirty="0" smtClean="0"/>
              <a:t> Aortic Valve Implantation: 10-year Anniversary. Part </a:t>
            </a:r>
            <a:r>
              <a:rPr lang="en-IN" sz="1400" b="1" i="1" dirty="0" smtClean="0"/>
              <a:t>II. </a:t>
            </a:r>
            <a:r>
              <a:rPr lang="en-IN" sz="1400" b="1" i="1" dirty="0" err="1" smtClean="0"/>
              <a:t>Eur</a:t>
            </a:r>
            <a:r>
              <a:rPr lang="en-IN" sz="1400" b="1" i="1" dirty="0" smtClean="0"/>
              <a:t> Heart J</a:t>
            </a:r>
            <a:r>
              <a:rPr lang="en-IN" sz="1400" b="1" i="1" dirty="0" smtClean="0"/>
              <a:t>. 2012;33(19):2399-2402</a:t>
            </a:r>
            <a:endParaRPr lang="en-IN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IN" b="1" dirty="0" err="1" smtClean="0"/>
              <a:t>Paravalvular</a:t>
            </a:r>
            <a:r>
              <a:rPr lang="en-IN" b="1" dirty="0" smtClean="0"/>
              <a:t> leak  after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84576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PARTNER A: &gt;2+ AR  in 7% TAVI </a:t>
            </a:r>
            <a:r>
              <a:rPr lang="en-IN" sz="2400" dirty="0" err="1" smtClean="0"/>
              <a:t>vs</a:t>
            </a:r>
            <a:r>
              <a:rPr lang="en-IN" sz="2400" dirty="0" smtClean="0"/>
              <a:t> 1.9% SAVR </a:t>
            </a:r>
          </a:p>
          <a:p>
            <a:pPr>
              <a:buNone/>
            </a:pPr>
            <a:r>
              <a:rPr lang="en-IN" sz="2400" dirty="0" smtClean="0"/>
              <a:t> </a:t>
            </a:r>
            <a:r>
              <a:rPr lang="en-IN" sz="2400" dirty="0" smtClean="0"/>
              <a:t>                          (predictor of higher mortality)</a:t>
            </a:r>
          </a:p>
          <a:p>
            <a:r>
              <a:rPr lang="en-IN" sz="2400" dirty="0" smtClean="0"/>
              <a:t>Core-Valve study(2014) :  6</a:t>
            </a:r>
            <a:r>
              <a:rPr lang="en-IN" sz="2400" dirty="0" smtClean="0"/>
              <a:t>% </a:t>
            </a:r>
            <a:r>
              <a:rPr lang="en-IN" sz="2400" dirty="0" smtClean="0"/>
              <a:t>had &gt;2+ AR </a:t>
            </a:r>
          </a:p>
          <a:p>
            <a:r>
              <a:rPr lang="en-IN" sz="2400" dirty="0" err="1" smtClean="0"/>
              <a:t>Atleast</a:t>
            </a:r>
            <a:r>
              <a:rPr lang="en-IN" sz="2400" dirty="0" smtClean="0"/>
              <a:t> mild AR </a:t>
            </a:r>
            <a:r>
              <a:rPr lang="en-IN" sz="2400" dirty="0" smtClean="0">
                <a:sym typeface="Wingdings" pitchFamily="2" charset="2"/>
              </a:rPr>
              <a:t> &gt;50%</a:t>
            </a:r>
            <a:endParaRPr lang="en-IN" sz="2400" dirty="0" smtClean="0"/>
          </a:p>
          <a:p>
            <a:pPr>
              <a:buNone/>
            </a:pPr>
            <a:r>
              <a:rPr lang="en-IN" sz="2400" b="1" dirty="0" smtClean="0">
                <a:sym typeface="Wingdings" pitchFamily="2" charset="2"/>
              </a:rPr>
              <a:t></a:t>
            </a:r>
            <a:r>
              <a:rPr lang="en-IN" sz="2400" b="1" dirty="0" smtClean="0"/>
              <a:t>76% of those with mod/severe AR</a:t>
            </a:r>
            <a:r>
              <a:rPr lang="en-IN" sz="2400" b="1" dirty="0" smtClean="0">
                <a:sym typeface="Wingdings" pitchFamily="2" charset="2"/>
              </a:rPr>
              <a:t> mild or no AR at 1 </a:t>
            </a:r>
            <a:r>
              <a:rPr lang="en-IN" sz="2400" b="1" dirty="0" smtClean="0">
                <a:sym typeface="Wingdings" pitchFamily="2" charset="2"/>
              </a:rPr>
              <a:t>yr</a:t>
            </a:r>
          </a:p>
          <a:p>
            <a:endParaRPr lang="en-IN" sz="2400" b="1" dirty="0" smtClean="0">
              <a:sym typeface="Wingdings" pitchFamily="2" charset="2"/>
            </a:endParaRPr>
          </a:p>
          <a:p>
            <a:r>
              <a:rPr lang="en-IN" sz="2400" b="1" dirty="0" smtClean="0">
                <a:sym typeface="Wingdings" pitchFamily="2" charset="2"/>
              </a:rPr>
              <a:t>Mechanisms of AR: </a:t>
            </a:r>
            <a:r>
              <a:rPr lang="en-IN" sz="2400" dirty="0" smtClean="0">
                <a:sym typeface="Wingdings" pitchFamily="2" charset="2"/>
              </a:rPr>
              <a:t>1) </a:t>
            </a:r>
            <a:r>
              <a:rPr lang="en-IN" sz="2400" dirty="0" err="1" smtClean="0">
                <a:sym typeface="Wingdings" pitchFamily="2" charset="2"/>
              </a:rPr>
              <a:t>Malposition</a:t>
            </a:r>
            <a:r>
              <a:rPr lang="en-IN" sz="2400" dirty="0" smtClean="0">
                <a:sym typeface="Wingdings" pitchFamily="2" charset="2"/>
              </a:rPr>
              <a:t>, 2) </a:t>
            </a:r>
            <a:r>
              <a:rPr lang="en-IN" sz="2400" dirty="0" err="1" smtClean="0">
                <a:sym typeface="Wingdings" pitchFamily="2" charset="2"/>
              </a:rPr>
              <a:t>Undersizing</a:t>
            </a:r>
            <a:r>
              <a:rPr lang="en-IN" sz="2400" dirty="0" smtClean="0">
                <a:sym typeface="Wingdings" pitchFamily="2" charset="2"/>
              </a:rPr>
              <a:t>, 3) </a:t>
            </a:r>
            <a:r>
              <a:rPr lang="en-IN" sz="2400" dirty="0" err="1" smtClean="0">
                <a:sym typeface="Wingdings" pitchFamily="2" charset="2"/>
              </a:rPr>
              <a:t>Underexpansion</a:t>
            </a:r>
            <a:r>
              <a:rPr lang="en-IN" sz="2400" dirty="0" smtClean="0">
                <a:sym typeface="Wingdings" pitchFamily="2" charset="2"/>
              </a:rPr>
              <a:t>, 4) </a:t>
            </a:r>
            <a:r>
              <a:rPr lang="en-IN" sz="2400" dirty="0" err="1" smtClean="0">
                <a:sym typeface="Wingdings" pitchFamily="2" charset="2"/>
              </a:rPr>
              <a:t>malapposition</a:t>
            </a:r>
            <a:r>
              <a:rPr lang="en-IN" sz="2400" dirty="0" smtClean="0">
                <a:sym typeface="Wingdings" pitchFamily="2" charset="2"/>
              </a:rPr>
              <a:t>, 5) Aggressive BAV</a:t>
            </a:r>
          </a:p>
          <a:p>
            <a:pPr>
              <a:buNone/>
            </a:pPr>
            <a:r>
              <a:rPr lang="en-IN" sz="2400" b="1" dirty="0" smtClean="0">
                <a:sym typeface="Wingdings" pitchFamily="2" charset="2"/>
              </a:rPr>
              <a:t> </a:t>
            </a:r>
            <a:endParaRPr lang="en-IN" sz="2400" b="1" dirty="0" smtClean="0">
              <a:sym typeface="Wingdings" pitchFamily="2" charset="2"/>
            </a:endParaRPr>
          </a:p>
          <a:p>
            <a:r>
              <a:rPr lang="en-IN" sz="2400" b="1" dirty="0" smtClean="0">
                <a:sym typeface="Wingdings" pitchFamily="2" charset="2"/>
              </a:rPr>
              <a:t>AR predictors: </a:t>
            </a:r>
            <a:r>
              <a:rPr lang="en-IN" sz="2400" dirty="0" smtClean="0">
                <a:sym typeface="Wingdings" pitchFamily="2" charset="2"/>
              </a:rPr>
              <a:t>1) </a:t>
            </a:r>
            <a:r>
              <a:rPr lang="en-IN" sz="2400" b="1" dirty="0" smtClean="0">
                <a:solidFill>
                  <a:srgbClr val="C00000"/>
                </a:solidFill>
                <a:sym typeface="Wingdings" pitchFamily="2" charset="2"/>
              </a:rPr>
              <a:t>“Cover index” &lt;8% for Edward Sapiens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IN" sz="1600" b="1" dirty="0" smtClean="0">
                <a:sym typeface="Wingdings" pitchFamily="2" charset="2"/>
              </a:rPr>
              <a:t>(100* Prosthesis D- Annulus D(by TEE) / Prosthesis D) </a:t>
            </a:r>
            <a:r>
              <a:rPr lang="en-IN" sz="2000" dirty="0" smtClean="0"/>
              <a:t>prosthesis-annulus </a:t>
            </a:r>
            <a:r>
              <a:rPr lang="en-IN" sz="2000" dirty="0" err="1" smtClean="0"/>
              <a:t>discongruence</a:t>
            </a:r>
            <a:r>
              <a:rPr lang="en-IN" sz="2000" dirty="0" smtClean="0"/>
              <a:t>) 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2)Valve calcification degree and symmetry, 3) operator experience</a:t>
            </a:r>
          </a:p>
          <a:p>
            <a:pPr>
              <a:buNone/>
            </a:pPr>
            <a:r>
              <a:rPr lang="en-IN" sz="2400" dirty="0" smtClean="0"/>
              <a:t>4) LVOT angle and depth of implantation for </a:t>
            </a:r>
            <a:r>
              <a:rPr lang="en-IN" sz="2400" dirty="0" err="1" smtClean="0"/>
              <a:t>CoreValve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3621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/>
              <a:t>Determinants of significant </a:t>
            </a:r>
            <a:r>
              <a:rPr lang="en-IN" sz="1400" b="1" i="1" dirty="0" err="1" smtClean="0"/>
              <a:t>paravalvular</a:t>
            </a:r>
            <a:r>
              <a:rPr lang="en-IN" sz="1400" b="1" i="1" dirty="0" smtClean="0"/>
              <a:t> regurgitation after </a:t>
            </a:r>
            <a:r>
              <a:rPr lang="en-IN" sz="1400" b="1" i="1" dirty="0" err="1" smtClean="0"/>
              <a:t>transcatheter</a:t>
            </a:r>
            <a:r>
              <a:rPr lang="en-IN" sz="1400" b="1" i="1" dirty="0" smtClean="0"/>
              <a:t> aortic valve: implantation impact of device and annulus </a:t>
            </a:r>
            <a:r>
              <a:rPr lang="en-IN" sz="1400" b="1" i="1" dirty="0" err="1" smtClean="0"/>
              <a:t>discongruence</a:t>
            </a:r>
            <a:r>
              <a:rPr lang="en-IN" sz="1400" b="1" i="1" dirty="0" smtClean="0"/>
              <a:t>. JACC </a:t>
            </a:r>
            <a:r>
              <a:rPr lang="en-IN" sz="1400" b="1" i="1" dirty="0" err="1" smtClean="0"/>
              <a:t>Cardiovasc</a:t>
            </a:r>
            <a:r>
              <a:rPr lang="en-IN" sz="1400" b="1" i="1" dirty="0" smtClean="0"/>
              <a:t> </a:t>
            </a:r>
            <a:r>
              <a:rPr lang="en-IN" sz="1400" b="1" i="1" dirty="0" err="1" smtClean="0"/>
              <a:t>Interv</a:t>
            </a:r>
            <a:r>
              <a:rPr lang="en-IN" sz="1400" b="1" i="1" dirty="0" smtClean="0"/>
              <a:t>. 2009 Sep;2(9):821-7</a:t>
            </a:r>
            <a:r>
              <a:rPr lang="en-IN" sz="1400" b="1" i="1" dirty="0" smtClean="0"/>
              <a:t>.</a:t>
            </a:r>
            <a:endParaRPr lang="en-IN" sz="1400" b="1" i="1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8892480" cy="55446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2008" y="6290156"/>
            <a:ext cx="896448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IN" sz="1400" b="1" i="1" dirty="0" smtClean="0"/>
              <a:t>PARTNER Trial Investigators. Two-year outcomes after </a:t>
            </a:r>
            <a:r>
              <a:rPr lang="en-IN" sz="1400" b="1" i="1" dirty="0" err="1" smtClean="0"/>
              <a:t>transcatheter</a:t>
            </a:r>
            <a:r>
              <a:rPr lang="en-IN" sz="1400" b="1" i="1" dirty="0" smtClean="0"/>
              <a:t> or </a:t>
            </a:r>
            <a:r>
              <a:rPr lang="en-IN" sz="1400" b="1" i="1" dirty="0" smtClean="0"/>
              <a:t>surgical aortic-valve </a:t>
            </a:r>
            <a:r>
              <a:rPr lang="en-IN" sz="1400" b="1" i="1" dirty="0" smtClean="0"/>
              <a:t>replacement</a:t>
            </a:r>
            <a:r>
              <a:rPr lang="en-IN" sz="1400" b="1" i="1" dirty="0" smtClean="0"/>
              <a:t>. N </a:t>
            </a:r>
            <a:r>
              <a:rPr lang="en-IN" sz="1400" b="1" i="1" dirty="0" err="1" smtClean="0"/>
              <a:t>Engl</a:t>
            </a:r>
            <a:r>
              <a:rPr lang="en-IN" sz="1400" b="1" i="1" dirty="0" smtClean="0"/>
              <a:t> J Med2012;366:1686 –1695</a:t>
            </a:r>
            <a:endParaRPr lang="en-IN" sz="1400" b="1" i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89402"/>
            <a:ext cx="2088232" cy="154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en-IN" b="1" dirty="0" smtClean="0"/>
              <a:t>Pacing after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496855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The AV node and LBB lies close to the NCC</a:t>
            </a:r>
          </a:p>
          <a:p>
            <a:endParaRPr lang="en-IN" sz="2400" dirty="0" smtClean="0"/>
          </a:p>
          <a:p>
            <a:r>
              <a:rPr lang="en-IN" sz="2400" dirty="0" smtClean="0"/>
              <a:t>Conventional SAVR </a:t>
            </a:r>
            <a:r>
              <a:rPr lang="en-IN" sz="2400" dirty="0" smtClean="0"/>
              <a:t>in </a:t>
            </a:r>
            <a:r>
              <a:rPr lang="en-IN" sz="2400" dirty="0" smtClean="0"/>
              <a:t>octogenarians</a:t>
            </a:r>
            <a:r>
              <a:rPr lang="en-IN" sz="2400" baseline="30000" dirty="0" smtClean="0"/>
              <a:t>1</a:t>
            </a:r>
            <a:r>
              <a:rPr lang="en-IN" sz="2400" dirty="0" smtClean="0"/>
              <a:t>- </a:t>
            </a:r>
            <a:r>
              <a:rPr lang="en-IN" sz="2400" dirty="0" smtClean="0"/>
              <a:t>8.5% 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TAVI with Edwards SAPIEN - 5.4</a:t>
            </a:r>
            <a:r>
              <a:rPr lang="en-IN" sz="2400" dirty="0" smtClean="0"/>
              <a:t>% pacing</a:t>
            </a:r>
          </a:p>
          <a:p>
            <a:r>
              <a:rPr lang="en-IN" sz="2400" dirty="0" smtClean="0"/>
              <a:t>TAVI with CoreValve</a:t>
            </a:r>
            <a:r>
              <a:rPr lang="en-IN" sz="2400" baseline="30000" dirty="0" smtClean="0"/>
              <a:t>2</a:t>
            </a:r>
            <a:r>
              <a:rPr lang="en-IN" sz="2400" dirty="0" smtClean="0"/>
              <a:t> -9.3% to 33%</a:t>
            </a:r>
          </a:p>
          <a:p>
            <a:r>
              <a:rPr lang="en-IN" sz="2400" dirty="0" smtClean="0"/>
              <a:t>New LBBB occurred in 40% after </a:t>
            </a:r>
            <a:r>
              <a:rPr lang="en-IN" sz="2400" dirty="0" err="1" smtClean="0"/>
              <a:t>CoreValve</a:t>
            </a:r>
            <a:r>
              <a:rPr lang="en-IN" sz="2400" dirty="0" smtClean="0"/>
              <a:t> TAVI</a:t>
            </a:r>
          </a:p>
          <a:p>
            <a:endParaRPr lang="en-IN" sz="2400" dirty="0" smtClean="0"/>
          </a:p>
          <a:p>
            <a:r>
              <a:rPr lang="en-IN" sz="2400" dirty="0" smtClean="0"/>
              <a:t>Continuous in-hospital rhythm monitoring for 48-72hrs with TPI back up.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8772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/>
              <a:t>1. Dawkins et </a:t>
            </a:r>
            <a:r>
              <a:rPr lang="en-IN" sz="1400" b="1" i="1" dirty="0" err="1" smtClean="0"/>
              <a:t>al.Permanent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pacemaker implantation after isolated aortic valve </a:t>
            </a:r>
            <a:r>
              <a:rPr lang="en-IN" sz="1400" b="1" i="1" dirty="0" err="1" smtClean="0"/>
              <a:t>replacement:incidence</a:t>
            </a:r>
            <a:r>
              <a:rPr lang="en-IN" sz="1400" b="1" i="1" dirty="0" smtClean="0"/>
              <a:t>, indications, and predictors. Ann </a:t>
            </a:r>
            <a:r>
              <a:rPr lang="en-IN" sz="1400" b="1" i="1" dirty="0" err="1" smtClean="0"/>
              <a:t>Thorac</a:t>
            </a:r>
            <a:r>
              <a:rPr lang="en-IN" sz="1400" b="1" i="1" dirty="0" smtClean="0"/>
              <a:t> Surg. 2008;85:108 –112.</a:t>
            </a:r>
          </a:p>
          <a:p>
            <a:r>
              <a:rPr lang="en-IN" sz="1400" b="1" i="1" dirty="0" smtClean="0"/>
              <a:t>2</a:t>
            </a:r>
            <a:r>
              <a:rPr lang="en-IN" sz="1400" b="1" i="1" dirty="0" smtClean="0"/>
              <a:t>. </a:t>
            </a:r>
            <a:r>
              <a:rPr lang="en-IN" sz="1400" b="1" i="1" dirty="0" err="1" smtClean="0"/>
              <a:t>Jilaihawi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et </a:t>
            </a:r>
            <a:r>
              <a:rPr lang="en-IN" sz="1400" b="1" i="1" dirty="0" err="1" smtClean="0"/>
              <a:t>al.Predictors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for permanent pacemaker </a:t>
            </a:r>
            <a:r>
              <a:rPr lang="en-IN" sz="1400" b="1" i="1" dirty="0" smtClean="0"/>
              <a:t>requirement after </a:t>
            </a:r>
            <a:r>
              <a:rPr lang="en-IN" sz="1400" b="1" i="1" dirty="0" err="1" smtClean="0"/>
              <a:t>transcatheter</a:t>
            </a:r>
            <a:r>
              <a:rPr lang="en-IN" sz="1400" b="1" i="1" dirty="0" smtClean="0"/>
              <a:t> aortic valve implantation with the </a:t>
            </a:r>
            <a:r>
              <a:rPr lang="en-IN" sz="1400" b="1" i="1" dirty="0" err="1" smtClean="0"/>
              <a:t>CoreValve</a:t>
            </a:r>
            <a:r>
              <a:rPr lang="en-IN" sz="1400" b="1" i="1" dirty="0" smtClean="0"/>
              <a:t> </a:t>
            </a:r>
            <a:r>
              <a:rPr lang="en-IN" sz="1400" b="1" i="1" dirty="0" err="1" smtClean="0"/>
              <a:t>bioprosthesis</a:t>
            </a:r>
            <a:r>
              <a:rPr lang="en-IN" sz="1400" b="1" i="1" dirty="0" smtClean="0"/>
              <a:t>. Am Heart J. 2009;157:860 – 866</a:t>
            </a:r>
            <a:endParaRPr lang="en-IN" sz="1400" b="1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7344816" cy="334236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 </a:t>
            </a: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explosion and AS</a:t>
            </a:r>
            <a:endParaRPr lang="e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400600" cy="5805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999030"/>
            <a:ext cx="3635896" cy="489364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-Indian male ~ 67years</a:t>
            </a:r>
          </a:p>
          <a:p>
            <a:r>
              <a:rPr lang="en-IN" sz="2400" dirty="0" smtClean="0">
                <a:solidFill>
                  <a:srgbClr val="FFFF00"/>
                </a:solidFill>
              </a:rPr>
              <a:t> Indian female ~ 70 years</a:t>
            </a:r>
          </a:p>
          <a:p>
            <a:r>
              <a:rPr lang="en-IN" sz="2000" dirty="0" smtClean="0">
                <a:solidFill>
                  <a:srgbClr val="FFFF00"/>
                </a:solidFill>
              </a:rPr>
              <a:t>(Kerala: ~75 and ~79 yrs resp.)</a:t>
            </a:r>
          </a:p>
          <a:p>
            <a:endParaRPr lang="en-IN" sz="2400" dirty="0">
              <a:solidFill>
                <a:srgbClr val="FFFF00"/>
              </a:solidFill>
            </a:endParaRPr>
          </a:p>
          <a:p>
            <a:endParaRPr lang="en-IN" sz="2400" dirty="0">
              <a:solidFill>
                <a:srgbClr val="FFFF00"/>
              </a:solidFill>
            </a:endParaRPr>
          </a:p>
          <a:p>
            <a:r>
              <a:rPr lang="en-IN" sz="2400" dirty="0" smtClean="0">
                <a:solidFill>
                  <a:srgbClr val="FFFF00"/>
                </a:solidFill>
              </a:rPr>
              <a:t>-India has ~100 Million  in    population &gt;60 years </a:t>
            </a:r>
            <a:r>
              <a:rPr lang="en-IN" sz="2400" baseline="30000" dirty="0" smtClean="0">
                <a:solidFill>
                  <a:srgbClr val="FFFF00"/>
                </a:solidFill>
              </a:rPr>
              <a:t>3</a:t>
            </a:r>
          </a:p>
          <a:p>
            <a:r>
              <a:rPr lang="en-IN" sz="2400" dirty="0" smtClean="0">
                <a:solidFill>
                  <a:srgbClr val="FFFF00"/>
                </a:solidFill>
              </a:rPr>
              <a:t>(9% of total)</a:t>
            </a:r>
          </a:p>
          <a:p>
            <a:r>
              <a:rPr lang="en-IN" sz="2400" dirty="0" smtClean="0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~ 5 million AS !!! </a:t>
            </a:r>
            <a:r>
              <a:rPr lang="en-IN" sz="28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</a:t>
            </a:r>
            <a:r>
              <a:rPr lang="en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en-I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4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IN" sz="2400" dirty="0" smtClean="0">
                <a:solidFill>
                  <a:srgbClr val="FFFF00"/>
                </a:solidFill>
              </a:rPr>
              <a:t>&gt;1/3 of severe AS not suitable for </a:t>
            </a:r>
            <a:r>
              <a:rPr lang="en-IN" sz="2400" dirty="0" err="1" smtClean="0">
                <a:solidFill>
                  <a:srgbClr val="FFFF00"/>
                </a:solidFill>
              </a:rPr>
              <a:t>Sx</a:t>
            </a:r>
            <a:r>
              <a:rPr lang="en-IN" sz="2400" dirty="0" smtClean="0">
                <a:solidFill>
                  <a:srgbClr val="FFFF00"/>
                </a:solidFill>
              </a:rPr>
              <a:t> </a:t>
            </a:r>
          </a:p>
          <a:p>
            <a:pPr>
              <a:buFontTx/>
              <a:buChar char="-"/>
            </a:pPr>
            <a:endParaRPr lang="en-IN" sz="2400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6285220"/>
            <a:ext cx="36358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N" sz="1100" i="1" dirty="0" smtClean="0"/>
              <a:t>Aortic </a:t>
            </a:r>
            <a:r>
              <a:rPr lang="en-IN" sz="1100" i="1" dirty="0" err="1" smtClean="0"/>
              <a:t>stenosis</a:t>
            </a:r>
            <a:r>
              <a:rPr lang="en-IN" sz="1100" i="1" dirty="0" smtClean="0"/>
              <a:t>. Indian Heart Journal 2009.</a:t>
            </a:r>
          </a:p>
          <a:p>
            <a:pPr marL="342900" indent="-342900">
              <a:buAutoNum type="arabicParenR"/>
            </a:pPr>
            <a:r>
              <a:rPr lang="en-IN" sz="1100" i="1" dirty="0" smtClean="0"/>
              <a:t>UN data on world population 2013</a:t>
            </a:r>
          </a:p>
          <a:p>
            <a:pPr marL="342900" indent="-342900">
              <a:buAutoNum type="arabicParenR"/>
            </a:pPr>
            <a:r>
              <a:rPr lang="en-IN" sz="1100" i="1" dirty="0" smtClean="0"/>
              <a:t>Indian population statistics 2014 </a:t>
            </a:r>
            <a:endParaRPr lang="en-IN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Other complications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DAPT after TAVI</a:t>
            </a:r>
            <a:r>
              <a:rPr lang="en-IN" sz="2400" dirty="0" smtClean="0"/>
              <a:t>:</a:t>
            </a:r>
          </a:p>
          <a:p>
            <a:r>
              <a:rPr lang="en-IN" sz="2400" dirty="0" smtClean="0"/>
              <a:t>Aspirin and </a:t>
            </a:r>
            <a:r>
              <a:rPr lang="en-IN" sz="2400" dirty="0" err="1" smtClean="0"/>
              <a:t>clopidogrel</a:t>
            </a:r>
            <a:r>
              <a:rPr lang="en-IN" sz="2400" dirty="0" smtClean="0"/>
              <a:t> for 3-6m</a:t>
            </a:r>
          </a:p>
          <a:p>
            <a:r>
              <a:rPr lang="en-IN" sz="2400" dirty="0" smtClean="0"/>
              <a:t>SAPT has also been tried with no adverse effects</a:t>
            </a:r>
            <a:endParaRPr lang="en-IN" sz="2400" dirty="0" smtClean="0"/>
          </a:p>
          <a:p>
            <a:r>
              <a:rPr lang="en-IN" sz="2400" dirty="0" smtClean="0"/>
              <a:t>No consensus</a:t>
            </a:r>
          </a:p>
          <a:p>
            <a:endParaRPr lang="en-IN" sz="2400" dirty="0" smtClean="0"/>
          </a:p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Coronary obstruction and MI</a:t>
            </a:r>
          </a:p>
          <a:p>
            <a:pPr>
              <a:buFont typeface="Wingdings" pitchFamily="2" charset="2"/>
              <a:buChar char="v"/>
            </a:pPr>
            <a:endParaRPr lang="en-IN" sz="2400" b="1" dirty="0" smtClean="0"/>
          </a:p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Bleeding </a:t>
            </a:r>
            <a:r>
              <a:rPr lang="en-IN" sz="2400" b="1" dirty="0" err="1" smtClean="0"/>
              <a:t>complciation</a:t>
            </a:r>
            <a:endParaRPr lang="en-IN" sz="2400" b="1" dirty="0" smtClean="0"/>
          </a:p>
          <a:p>
            <a:pPr>
              <a:buFont typeface="Wingdings" pitchFamily="2" charset="2"/>
              <a:buChar char="v"/>
            </a:pPr>
            <a:endParaRPr lang="en-IN" sz="2400" b="1" dirty="0" smtClean="0"/>
          </a:p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Acute kidney injury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Rare life-threatening complications </a:t>
            </a:r>
            <a:endParaRPr lang="en-IN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4392488" cy="29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253" y="4489276"/>
            <a:ext cx="39528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IN" b="1" dirty="0" smtClean="0"/>
              <a:t>OFF-LABEL INDICATIONS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IN" b="1" dirty="0" smtClean="0"/>
              <a:t>Valve-in-valve TAVI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112568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Bio-prosthetic aortic valve failure &amp; post-TAVI failure</a:t>
            </a:r>
          </a:p>
          <a:p>
            <a:r>
              <a:rPr lang="en-IN" sz="2400" dirty="0" smtClean="0"/>
              <a:t>Reoperation in patients with degenerated </a:t>
            </a:r>
            <a:r>
              <a:rPr lang="en-IN" sz="2400" dirty="0" err="1" smtClean="0"/>
              <a:t>bioprostheses</a:t>
            </a:r>
            <a:r>
              <a:rPr lang="en-IN" sz="2400" dirty="0" smtClean="0"/>
              <a:t> carries an </a:t>
            </a:r>
            <a:r>
              <a:rPr lang="en-IN" sz="2400" dirty="0" smtClean="0"/>
              <a:t>mortality </a:t>
            </a:r>
            <a:r>
              <a:rPr lang="en-IN" sz="2400" dirty="0" smtClean="0"/>
              <a:t>risk ranging from 1.5% to 23</a:t>
            </a:r>
            <a:r>
              <a:rPr lang="en-IN" sz="2400" dirty="0" smtClean="0"/>
              <a:t>% depending on co-morbidities</a:t>
            </a:r>
            <a:r>
              <a:rPr lang="en-IN" sz="2400" baseline="30000" dirty="0" smtClean="0"/>
              <a:t>1</a:t>
            </a:r>
          </a:p>
          <a:p>
            <a:r>
              <a:rPr lang="en-IN" sz="2400" dirty="0" smtClean="0"/>
              <a:t>1</a:t>
            </a:r>
            <a:r>
              <a:rPr lang="en-IN" sz="2400" baseline="30000" dirty="0" smtClean="0"/>
              <a:t>st</a:t>
            </a:r>
            <a:r>
              <a:rPr lang="en-IN" sz="2400" dirty="0" smtClean="0"/>
              <a:t> case :  82 yr female with degenerated </a:t>
            </a:r>
            <a:r>
              <a:rPr lang="en-IN" sz="2400" dirty="0" err="1" smtClean="0"/>
              <a:t>Perimount</a:t>
            </a:r>
            <a:r>
              <a:rPr lang="en-IN" sz="2400" dirty="0" smtClean="0"/>
              <a:t>- 2008</a:t>
            </a:r>
          </a:p>
          <a:p>
            <a:endParaRPr lang="en-IN" sz="2400" dirty="0" smtClean="0"/>
          </a:p>
          <a:p>
            <a:r>
              <a:rPr lang="en-IN" sz="2400" dirty="0" smtClean="0"/>
              <a:t>Valve-in Valve in ~134 patients (as of 2011)</a:t>
            </a:r>
          </a:p>
          <a:p>
            <a:r>
              <a:rPr lang="en-IN" sz="2400" dirty="0" err="1" smtClean="0"/>
              <a:t>Transapical</a:t>
            </a:r>
            <a:r>
              <a:rPr lang="en-IN" sz="2400" dirty="0" smtClean="0"/>
              <a:t> (70%) &gt; </a:t>
            </a:r>
            <a:r>
              <a:rPr lang="en-IN" sz="2400" dirty="0" err="1" smtClean="0"/>
              <a:t>transfemoral</a:t>
            </a:r>
            <a:r>
              <a:rPr lang="en-IN" sz="2400" dirty="0" smtClean="0"/>
              <a:t>(25%)</a:t>
            </a:r>
          </a:p>
          <a:p>
            <a:r>
              <a:rPr lang="en-IN" sz="2400" dirty="0" smtClean="0"/>
              <a:t>Preferably not for </a:t>
            </a:r>
            <a:r>
              <a:rPr lang="en-IN" sz="2400" dirty="0" err="1" smtClean="0"/>
              <a:t>paravalvular</a:t>
            </a:r>
            <a:r>
              <a:rPr lang="en-IN" sz="2400" dirty="0" smtClean="0"/>
              <a:t> leak</a:t>
            </a:r>
          </a:p>
          <a:p>
            <a:r>
              <a:rPr lang="en-IN" sz="2400" dirty="0" smtClean="0"/>
              <a:t>Global success rates ~96%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9329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N" sz="1400" b="1" i="1" dirty="0" smtClean="0"/>
              <a:t>1. Vogt et </a:t>
            </a:r>
            <a:r>
              <a:rPr lang="en-IN" sz="1400" b="1" i="1" dirty="0" err="1" smtClean="0"/>
              <a:t>al.Reoperative</a:t>
            </a:r>
            <a:r>
              <a:rPr lang="en-IN" sz="1400" b="1" i="1" dirty="0" smtClean="0"/>
              <a:t> surgery for failing aortic prosthesis: predictors of mortality. </a:t>
            </a:r>
            <a:r>
              <a:rPr lang="en-IN" sz="1400" b="1" i="1" dirty="0" err="1" smtClean="0"/>
              <a:t>Eur</a:t>
            </a:r>
            <a:r>
              <a:rPr lang="en-IN" sz="1400" b="1" i="1" dirty="0" smtClean="0"/>
              <a:t> J </a:t>
            </a:r>
            <a:r>
              <a:rPr lang="en-IN" sz="1400" b="1" i="1" dirty="0" err="1" smtClean="0"/>
              <a:t>CardioThorac</a:t>
            </a:r>
            <a:r>
              <a:rPr lang="en-IN" sz="1400" b="1" i="1" dirty="0" smtClean="0"/>
              <a:t> </a:t>
            </a:r>
            <a:r>
              <a:rPr lang="en-IN" sz="1400" b="1" i="1" dirty="0" err="1" smtClean="0"/>
              <a:t>Surg</a:t>
            </a:r>
            <a:r>
              <a:rPr lang="en-IN" sz="1400" b="1" i="1" dirty="0" smtClean="0"/>
              <a:t> 2000.</a:t>
            </a:r>
          </a:p>
          <a:p>
            <a:r>
              <a:rPr lang="en-IN" sz="1400" b="1" i="1" dirty="0" smtClean="0"/>
              <a:t>2. </a:t>
            </a:r>
            <a:r>
              <a:rPr lang="en-IN" sz="1400" b="1" i="1" dirty="0" err="1" smtClean="0"/>
              <a:t>Transcatheter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Heart Valves for Failing </a:t>
            </a:r>
            <a:r>
              <a:rPr lang="en-IN" sz="1400" b="1" i="1" dirty="0" err="1" smtClean="0"/>
              <a:t>Bioprostheses</a:t>
            </a:r>
            <a:r>
              <a:rPr lang="en-IN" sz="1400" b="1" i="1" dirty="0" smtClean="0"/>
              <a:t> State-of-the-Art </a:t>
            </a:r>
            <a:r>
              <a:rPr lang="en-IN" sz="1400" b="1" i="1" dirty="0" smtClean="0"/>
              <a:t>Review of Valve-in-Valve </a:t>
            </a:r>
            <a:r>
              <a:rPr lang="en-IN" sz="1400" b="1" i="1" dirty="0" smtClean="0"/>
              <a:t>Implantation. </a:t>
            </a:r>
          </a:p>
          <a:p>
            <a:r>
              <a:rPr lang="en-IN" sz="1400" b="1" i="1" dirty="0" smtClean="0"/>
              <a:t>Circulation 2011</a:t>
            </a:r>
            <a:endParaRPr lang="en-IN" sz="1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TAVI in Bicuspid aortic valve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4032448"/>
          </a:xfrm>
        </p:spPr>
        <p:txBody>
          <a:bodyPr>
            <a:normAutofit/>
          </a:bodyPr>
          <a:lstStyle/>
          <a:p>
            <a:r>
              <a:rPr lang="en-IN" sz="2400" dirty="0" smtClean="0"/>
              <a:t>Exclusion criteria in RCTs</a:t>
            </a:r>
          </a:p>
          <a:p>
            <a:r>
              <a:rPr lang="en-IN" sz="2400" dirty="0" smtClean="0"/>
              <a:t>Elliptical annulus, asymmetric calcium distribution, larger annulus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400" dirty="0" smtClean="0"/>
              <a:t>In a recent analysis of 21 BAV patients who underwent TAVI </a:t>
            </a:r>
          </a:p>
          <a:p>
            <a:pPr>
              <a:buNone/>
            </a:pP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>
                <a:sym typeface="Wingdings" pitchFamily="2" charset="2"/>
              </a:rPr>
              <a:t>N</a:t>
            </a:r>
            <a:r>
              <a:rPr lang="en-IN" sz="2400" dirty="0" smtClean="0"/>
              <a:t>o </a:t>
            </a:r>
            <a:r>
              <a:rPr lang="en-IN" sz="2400" dirty="0" smtClean="0"/>
              <a:t>significant difference in device success (100% </a:t>
            </a:r>
            <a:r>
              <a:rPr lang="en-IN" sz="2400" dirty="0" err="1" smtClean="0"/>
              <a:t>vs</a:t>
            </a:r>
            <a:r>
              <a:rPr lang="en-IN" sz="2400" dirty="0" smtClean="0"/>
              <a:t> 92.8%; P=0.37), risk of annulus </a:t>
            </a:r>
            <a:r>
              <a:rPr lang="en-IN" sz="2400" dirty="0" smtClean="0"/>
              <a:t>rupture or </a:t>
            </a:r>
            <a:r>
              <a:rPr lang="en-IN" sz="2400" dirty="0" smtClean="0"/>
              <a:t>valve </a:t>
            </a:r>
            <a:r>
              <a:rPr lang="en-IN" sz="2400" dirty="0" smtClean="0"/>
              <a:t>migration. </a:t>
            </a:r>
          </a:p>
          <a:p>
            <a:pPr>
              <a:buNone/>
            </a:pP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Post-procedural </a:t>
            </a:r>
            <a:r>
              <a:rPr lang="en-IN" sz="2400" dirty="0" smtClean="0"/>
              <a:t>mean gradient </a:t>
            </a:r>
            <a:r>
              <a:rPr lang="en-IN" sz="2400" dirty="0" smtClean="0"/>
              <a:t>, </a:t>
            </a:r>
            <a:r>
              <a:rPr lang="en-IN" sz="2400" dirty="0" smtClean="0"/>
              <a:t>aortic regurgitation ≥2 of </a:t>
            </a:r>
            <a:r>
              <a:rPr lang="en-IN" sz="2400" dirty="0" smtClean="0"/>
              <a:t>4, </a:t>
            </a:r>
            <a:r>
              <a:rPr lang="en-IN" sz="2400" dirty="0" smtClean="0"/>
              <a:t>30-day mortality </a:t>
            </a:r>
            <a:r>
              <a:rPr lang="en-IN" sz="2400" dirty="0" smtClean="0"/>
              <a:t>were </a:t>
            </a:r>
            <a:r>
              <a:rPr lang="en-IN" sz="2400" dirty="0" smtClean="0"/>
              <a:t>also similar in both group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1670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err="1" smtClean="0"/>
              <a:t>Transcatheter</a:t>
            </a:r>
            <a:r>
              <a:rPr lang="en-IN" b="1" i="1" dirty="0" smtClean="0"/>
              <a:t> aortic valve implantation for patients with severe bicuspid aortic valve </a:t>
            </a:r>
            <a:r>
              <a:rPr lang="en-IN" b="1" i="1" dirty="0" err="1" smtClean="0"/>
              <a:t>stenosis</a:t>
            </a:r>
            <a:endParaRPr lang="en-IN" b="1" i="1" dirty="0" smtClean="0"/>
          </a:p>
          <a:p>
            <a:r>
              <a:rPr lang="en-IN" b="1" i="1" dirty="0" smtClean="0"/>
              <a:t>Circ </a:t>
            </a:r>
            <a:r>
              <a:rPr lang="en-IN" b="1" i="1" dirty="0" err="1" smtClean="0"/>
              <a:t>Cardiovasc</a:t>
            </a:r>
            <a:r>
              <a:rPr lang="en-IN" b="1" i="1" dirty="0" smtClean="0"/>
              <a:t> </a:t>
            </a:r>
            <a:r>
              <a:rPr lang="en-IN" b="1" i="1" dirty="0" err="1" smtClean="0"/>
              <a:t>Interv</a:t>
            </a:r>
            <a:r>
              <a:rPr lang="en-IN" b="1" i="1" dirty="0" smtClean="0"/>
              <a:t>. 2013 Jun;6(3):284-91.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31907"/>
            <a:ext cx="5544616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7504" y="2631908"/>
            <a:ext cx="331236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ESC Congress 2013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  <a:p>
            <a:r>
              <a:rPr lang="en-IN" sz="2800" dirty="0" smtClean="0"/>
              <a:t>N=32 bicuspid valve</a:t>
            </a:r>
          </a:p>
          <a:p>
            <a:endParaRPr lang="en-IN" sz="2400" dirty="0" smtClean="0"/>
          </a:p>
          <a:p>
            <a:endParaRPr lang="en-IN" sz="2400" dirty="0" smtClean="0"/>
          </a:p>
          <a:p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en-IN" b="1" dirty="0" smtClean="0"/>
              <a:t>Intermediate and low-risk cohort</a:t>
            </a:r>
            <a:endParaRPr lang="en-IN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052736"/>
            <a:ext cx="914400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Wenaweser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 (Swiss registry)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: N=389</a:t>
            </a:r>
            <a:r>
              <a:rPr kumimoji="0" lang="en-I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(2009-2011)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IN" sz="2400" dirty="0" smtClean="0"/>
              <a:t>       : 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low(41) 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intermediate (254)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high risk (94)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</a:t>
            </a:r>
            <a:r>
              <a:rPr kumimoji="0" lang="en-IN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risk fared the best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(HR=0.38, P&lt;0.01)</a:t>
            </a:r>
            <a:r>
              <a:rPr kumimoji="0" lang="en-I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day mortality in low risk- 2.4%   </a:t>
            </a:r>
            <a:r>
              <a:rPr kumimoji="0" lang="en-IN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IN" sz="24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40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IN" sz="24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5% and 15% respectively)</a:t>
            </a:r>
            <a:endParaRPr kumimoji="0" lang="en-IN" sz="24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~40-50% of  low/intermediate STS are actually high risk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 frailty  ( &gt;1/4</a:t>
            </a:r>
            <a:r>
              <a:rPr kumimoji="0" lang="en-IN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th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over 65 years and&gt;1/3</a:t>
            </a:r>
            <a:r>
              <a:rPr kumimoji="0" lang="en-IN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rd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over 80 years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IN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       (Frailty in Elderly people. Indian journal of Gerontology, 2011)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IN" noProof="0" dirty="0" smtClean="0"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N" sz="2400" noProof="0" dirty="0" smtClean="0">
                <a:sym typeface="Wingdings" pitchFamily="2" charset="2"/>
              </a:rPr>
              <a:t>Ongoing trials in intermediate risk : </a:t>
            </a:r>
            <a:r>
              <a:rPr lang="en-IN" sz="2400" noProof="0" dirty="0" smtClean="0">
                <a:solidFill>
                  <a:srgbClr val="C00000"/>
                </a:solidFill>
                <a:sym typeface="Wingdings" pitchFamily="2" charset="2"/>
              </a:rPr>
              <a:t>PARTNER 2 and SURTAVI trials</a:t>
            </a:r>
            <a:endParaRPr kumimoji="0" lang="en-IN" sz="240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1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22705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1.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Wenaweser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et al. </a:t>
            </a:r>
            <a:r>
              <a:rPr lang="en-IN" sz="1400" b="1" i="1" dirty="0" smtClean="0">
                <a:latin typeface="+mj-lt"/>
              </a:rPr>
              <a:t>Clinical outcomes of patients with estimated low or intermediate surgical risk undergoing </a:t>
            </a:r>
            <a:r>
              <a:rPr lang="en-IN" sz="1400" b="1" i="1" dirty="0" err="1" smtClean="0">
                <a:latin typeface="+mj-lt"/>
              </a:rPr>
              <a:t>transcatheter</a:t>
            </a:r>
            <a:r>
              <a:rPr lang="en-IN" sz="1400" b="1" i="1" dirty="0" smtClean="0">
                <a:latin typeface="+mj-lt"/>
              </a:rPr>
              <a:t> aortic valve implantation.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Eur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Heart J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(2013) 34 (25): 1894-1905.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Difficult peripheral anatomy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Transaortic</a:t>
            </a:r>
            <a:r>
              <a:rPr lang="en-IN" dirty="0" smtClean="0"/>
              <a:t> approach - </a:t>
            </a:r>
            <a:r>
              <a:rPr lang="en-IN" dirty="0" err="1" smtClean="0"/>
              <a:t>Corevalve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 err="1" smtClean="0"/>
              <a:t>Subclavian</a:t>
            </a:r>
            <a:r>
              <a:rPr lang="en-IN" dirty="0" smtClean="0"/>
              <a:t> approach- </a:t>
            </a:r>
            <a:r>
              <a:rPr lang="en-IN" dirty="0" err="1" smtClean="0"/>
              <a:t>Corevalve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1008112"/>
          </a:xfrm>
        </p:spPr>
        <p:txBody>
          <a:bodyPr/>
          <a:lstStyle/>
          <a:p>
            <a:r>
              <a:rPr lang="en-IN" b="1" dirty="0" smtClean="0"/>
              <a:t>PCI-TAVR or Hybrid-TAVR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/>
          <a:lstStyle/>
          <a:p>
            <a:r>
              <a:rPr lang="en-IN" dirty="0" smtClean="0"/>
              <a:t>~ 75% requiring AVR have CAD.</a:t>
            </a:r>
          </a:p>
          <a:p>
            <a:endParaRPr lang="en-IN" dirty="0" smtClean="0"/>
          </a:p>
          <a:p>
            <a:r>
              <a:rPr lang="en-IN" dirty="0" smtClean="0"/>
              <a:t>Staged procedure</a:t>
            </a:r>
          </a:p>
          <a:p>
            <a:endParaRPr lang="en-IN" dirty="0" smtClean="0"/>
          </a:p>
          <a:p>
            <a:r>
              <a:rPr lang="en-IN" dirty="0" smtClean="0"/>
              <a:t>Hybrid LIMA to LAD+ PCI to LCX &amp; RCA + TAVR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en-IN" b="1" dirty="0" smtClean="0"/>
              <a:t>TAVI for AR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4006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N=43 </a:t>
            </a:r>
            <a:r>
              <a:rPr lang="en-IN" sz="2400" dirty="0" smtClean="0"/>
              <a:t>patients underwent TAVI with the </a:t>
            </a:r>
            <a:r>
              <a:rPr lang="en-IN" sz="2400" dirty="0" err="1" smtClean="0"/>
              <a:t>CoreValve</a:t>
            </a:r>
            <a:r>
              <a:rPr lang="en-IN" sz="2400" dirty="0" smtClean="0"/>
              <a:t> prosthesis </a:t>
            </a:r>
            <a:endParaRPr lang="en-IN" sz="2400" dirty="0" smtClean="0"/>
          </a:p>
          <a:p>
            <a:r>
              <a:rPr lang="en-IN" sz="2400" dirty="0" smtClean="0"/>
              <a:t>mean age- </a:t>
            </a:r>
            <a:r>
              <a:rPr lang="en-IN" sz="2400" dirty="0" smtClean="0"/>
              <a:t>75.3 ± 8.8 </a:t>
            </a:r>
            <a:r>
              <a:rPr lang="en-IN" sz="2400" dirty="0" smtClean="0"/>
              <a:t>years</a:t>
            </a:r>
          </a:p>
          <a:p>
            <a:r>
              <a:rPr lang="en-IN" sz="2400" dirty="0" smtClean="0"/>
              <a:t>mean </a:t>
            </a:r>
            <a:r>
              <a:rPr lang="en-IN" sz="2400" dirty="0" smtClean="0"/>
              <a:t>logistic </a:t>
            </a:r>
            <a:r>
              <a:rPr lang="en-IN" sz="2400" dirty="0" err="1" smtClean="0"/>
              <a:t>EuroSCORE</a:t>
            </a:r>
            <a:r>
              <a:rPr lang="en-IN" sz="2400" dirty="0" smtClean="0"/>
              <a:t> :</a:t>
            </a:r>
            <a:r>
              <a:rPr lang="en-IN" sz="2400" dirty="0" smtClean="0"/>
              <a:t> </a:t>
            </a:r>
            <a:r>
              <a:rPr lang="en-IN" sz="2400" dirty="0" smtClean="0"/>
              <a:t>26.9 ± 17.9</a:t>
            </a:r>
            <a:r>
              <a:rPr lang="en-IN" sz="2400" dirty="0" smtClean="0"/>
              <a:t>%;</a:t>
            </a:r>
          </a:p>
          <a:p>
            <a:r>
              <a:rPr lang="en-IN" sz="2400" dirty="0" smtClean="0"/>
              <a:t>mean STS: </a:t>
            </a:r>
            <a:r>
              <a:rPr lang="en-IN" sz="2400" dirty="0" smtClean="0"/>
              <a:t>10.2 ± 5.3</a:t>
            </a:r>
            <a:r>
              <a:rPr lang="en-IN" sz="2400" dirty="0" smtClean="0"/>
              <a:t>%. </a:t>
            </a:r>
          </a:p>
          <a:p>
            <a:r>
              <a:rPr lang="en-IN" sz="2400" dirty="0" smtClean="0"/>
              <a:t>Implantation </a:t>
            </a:r>
            <a:r>
              <a:rPr lang="en-IN" sz="2400" dirty="0" smtClean="0"/>
              <a:t>of a </a:t>
            </a:r>
            <a:r>
              <a:rPr lang="en-IN" sz="2400" dirty="0" smtClean="0"/>
              <a:t>TAVI</a:t>
            </a:r>
            <a:r>
              <a:rPr lang="en-IN" sz="2400" dirty="0" smtClean="0">
                <a:sym typeface="Wingdings" pitchFamily="2" charset="2"/>
              </a:rPr>
              <a:t></a:t>
            </a:r>
            <a:r>
              <a:rPr lang="en-IN" sz="2400" dirty="0" smtClean="0"/>
              <a:t> </a:t>
            </a:r>
            <a:r>
              <a:rPr lang="en-IN" sz="2400" dirty="0" smtClean="0"/>
              <a:t>42 patients </a:t>
            </a:r>
            <a:r>
              <a:rPr lang="en-IN" sz="2400" b="1" dirty="0" smtClean="0">
                <a:solidFill>
                  <a:srgbClr val="C00000"/>
                </a:solidFill>
              </a:rPr>
              <a:t>(97.7</a:t>
            </a:r>
            <a:r>
              <a:rPr lang="en-IN" sz="2400" b="1" dirty="0" smtClean="0">
                <a:solidFill>
                  <a:srgbClr val="C00000"/>
                </a:solidFill>
              </a:rPr>
              <a:t>%),</a:t>
            </a:r>
          </a:p>
          <a:p>
            <a:r>
              <a:rPr lang="en-IN" sz="2400" dirty="0" smtClean="0"/>
              <a:t>8 </a:t>
            </a:r>
            <a:r>
              <a:rPr lang="en-IN" sz="2400" dirty="0" smtClean="0">
                <a:solidFill>
                  <a:srgbClr val="C00000"/>
                </a:solidFill>
              </a:rPr>
              <a:t>patients (18.6%) required a second valve</a:t>
            </a:r>
            <a:r>
              <a:rPr lang="en-IN" sz="2400" dirty="0" smtClean="0"/>
              <a:t> during the index procedure for residual aortic regurgitation. </a:t>
            </a:r>
            <a:endParaRPr lang="en-IN" sz="2400" dirty="0" smtClean="0"/>
          </a:p>
          <a:p>
            <a:r>
              <a:rPr lang="en-IN" sz="2400" dirty="0" smtClean="0">
                <a:solidFill>
                  <a:srgbClr val="C00000"/>
                </a:solidFill>
              </a:rPr>
              <a:t>Post-procedure AR </a:t>
            </a:r>
            <a:r>
              <a:rPr lang="en-IN" sz="2400" dirty="0" smtClean="0">
                <a:solidFill>
                  <a:srgbClr val="C00000"/>
                </a:solidFill>
              </a:rPr>
              <a:t>grade I or </a:t>
            </a:r>
            <a:r>
              <a:rPr lang="en-IN" sz="2400" dirty="0" smtClean="0">
                <a:solidFill>
                  <a:srgbClr val="C00000"/>
                </a:solidFill>
              </a:rPr>
              <a:t>lower</a:t>
            </a:r>
            <a:r>
              <a:rPr lang="en-IN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IN" sz="2400" dirty="0" smtClean="0">
                <a:solidFill>
                  <a:srgbClr val="C00000"/>
                </a:solidFill>
              </a:rPr>
              <a:t> 34 </a:t>
            </a:r>
            <a:r>
              <a:rPr lang="en-IN" sz="2400" dirty="0" smtClean="0">
                <a:solidFill>
                  <a:srgbClr val="C00000"/>
                </a:solidFill>
              </a:rPr>
              <a:t>patients (79.1%). </a:t>
            </a:r>
            <a:endParaRPr lang="en-IN" sz="2400" dirty="0" smtClean="0">
              <a:solidFill>
                <a:srgbClr val="C00000"/>
              </a:solidFill>
            </a:endParaRPr>
          </a:p>
          <a:p>
            <a:r>
              <a:rPr lang="en-IN" sz="2400" dirty="0" smtClean="0"/>
              <a:t>At </a:t>
            </a:r>
            <a:r>
              <a:rPr lang="en-IN" sz="2400" dirty="0" smtClean="0"/>
              <a:t>30 days, the major stroke incidence was 4.7%, </a:t>
            </a:r>
          </a:p>
          <a:p>
            <a:r>
              <a:rPr lang="en-IN" sz="2400" dirty="0" smtClean="0"/>
              <a:t>30-day all-cause </a:t>
            </a:r>
            <a:r>
              <a:rPr lang="en-IN" sz="2400" dirty="0" smtClean="0"/>
              <a:t>mortality rate was 9.3</a:t>
            </a:r>
            <a:r>
              <a:rPr lang="en-IN" sz="2400" dirty="0" smtClean="0"/>
              <a:t>% and at 12m was 24%.</a:t>
            </a:r>
          </a:p>
          <a:p>
            <a:pPr>
              <a:buNone/>
            </a:pPr>
            <a:endParaRPr lang="en-IN" sz="2400" b="1" dirty="0" smtClean="0">
              <a:sym typeface="Wingdings" pitchFamily="2" charset="2"/>
            </a:endParaRPr>
          </a:p>
          <a:p>
            <a:pPr>
              <a:buNone/>
            </a:pPr>
            <a:r>
              <a:rPr lang="en-IN" sz="2400" b="1" dirty="0" smtClean="0">
                <a:sym typeface="Wingdings" pitchFamily="2" charset="2"/>
              </a:rPr>
              <a:t> Feasible in very high risk with several technical challenges</a:t>
            </a:r>
            <a:endParaRPr lang="en-IN" sz="2400" b="1" dirty="0" smtClean="0"/>
          </a:p>
          <a:p>
            <a:endParaRPr lang="en-IN" sz="2400" dirty="0" smtClean="0"/>
          </a:p>
          <a:p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6505599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smtClean="0"/>
              <a:t>Roy et </a:t>
            </a:r>
            <a:r>
              <a:rPr lang="en-IN" sz="1400" b="1" i="1" dirty="0" err="1" smtClean="0"/>
              <a:t>al.Transcatheter</a:t>
            </a:r>
            <a:r>
              <a:rPr lang="en-IN" sz="1400" b="1" i="1" dirty="0" smtClean="0"/>
              <a:t> </a:t>
            </a:r>
            <a:r>
              <a:rPr lang="en-IN" sz="1400" b="1" i="1" dirty="0" smtClean="0"/>
              <a:t>aortic valve implantation for pure severe native aortic valve </a:t>
            </a:r>
            <a:r>
              <a:rPr lang="en-IN" sz="1400" b="1" i="1" dirty="0" smtClean="0"/>
              <a:t>regurgitation. JACC2013 Apr</a:t>
            </a:r>
            <a:endParaRPr lang="en-IN" sz="1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/>
          <a:lstStyle/>
          <a:p>
            <a:r>
              <a:rPr lang="en-IN" b="1" dirty="0" smtClean="0"/>
              <a:t>ADVANCES in TAVI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en-IN" b="1" dirty="0" smtClean="0"/>
              <a:t>SURVIVAL in AS</a:t>
            </a:r>
            <a:endParaRPr lang="en-IN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992887" cy="544540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2077"/>
            <a:ext cx="8208912" cy="554925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621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i="1" dirty="0" err="1" smtClean="0"/>
              <a:t>Cribier</a:t>
            </a:r>
            <a:r>
              <a:rPr lang="en-IN" sz="1400" b="1" i="1" dirty="0" smtClean="0"/>
              <a:t> A. Development of </a:t>
            </a:r>
            <a:r>
              <a:rPr lang="en-IN" sz="1400" b="1" i="1" dirty="0" err="1" smtClean="0"/>
              <a:t>transcatheter</a:t>
            </a:r>
            <a:r>
              <a:rPr lang="en-IN" sz="1400" b="1" i="1" dirty="0" smtClean="0"/>
              <a:t> aortic valve implantation (TAVI): </a:t>
            </a:r>
            <a:r>
              <a:rPr lang="en-IN" sz="1400" b="1" i="1" dirty="0" smtClean="0"/>
              <a:t>a </a:t>
            </a:r>
            <a:r>
              <a:rPr lang="en-IN" sz="1400" b="1" i="1" dirty="0" smtClean="0"/>
              <a:t>20-year odyssey. Arch </a:t>
            </a:r>
            <a:r>
              <a:rPr lang="en-IN" sz="1400" b="1" i="1" dirty="0" err="1" smtClean="0"/>
              <a:t>Cardiovasc</a:t>
            </a:r>
            <a:r>
              <a:rPr lang="en-IN" sz="1400" b="1" i="1" dirty="0" smtClean="0"/>
              <a:t> Dis. 2012;105(3):146–52</a:t>
            </a:r>
            <a:endParaRPr lang="en-IN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IN" b="1" dirty="0" smtClean="0"/>
              <a:t>2</a:t>
            </a:r>
            <a:r>
              <a:rPr lang="en-IN" b="1" baseline="30000" dirty="0" smtClean="0"/>
              <a:t>nd</a:t>
            </a:r>
            <a:r>
              <a:rPr lang="en-IN" b="1" dirty="0" smtClean="0"/>
              <a:t> generation TAVI valves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en-IN" sz="2400" dirty="0" smtClean="0"/>
              <a:t>Easier deployment, better apposition and less complications</a:t>
            </a:r>
          </a:p>
          <a:p>
            <a:endParaRPr lang="en-IN" sz="2400" dirty="0" smtClean="0"/>
          </a:p>
          <a:p>
            <a:r>
              <a:rPr lang="en-IN" sz="2400" dirty="0" smtClean="0"/>
              <a:t>Lower profile -14 F</a:t>
            </a:r>
          </a:p>
          <a:p>
            <a:endParaRPr lang="en-IN" sz="2400" dirty="0" smtClean="0"/>
          </a:p>
          <a:p>
            <a:r>
              <a:rPr lang="en-IN" sz="2400" dirty="0" smtClean="0"/>
              <a:t>Retrievable valves</a:t>
            </a:r>
          </a:p>
          <a:p>
            <a:endParaRPr lang="en-IN" sz="2400" dirty="0" smtClean="0"/>
          </a:p>
          <a:p>
            <a:r>
              <a:rPr lang="en-IN" sz="2400" dirty="0" smtClean="0"/>
              <a:t>Higher durability</a:t>
            </a:r>
          </a:p>
          <a:p>
            <a:endParaRPr lang="en-IN" sz="2400" dirty="0" smtClean="0"/>
          </a:p>
          <a:p>
            <a:r>
              <a:rPr lang="en-IN" sz="2400" dirty="0" smtClean="0"/>
              <a:t>Dedicated bicuspid aortic valve</a:t>
            </a:r>
          </a:p>
          <a:p>
            <a:endParaRPr lang="en-IN" sz="2400" dirty="0" smtClean="0"/>
          </a:p>
          <a:p>
            <a:r>
              <a:rPr lang="en-IN" sz="2400" dirty="0" smtClean="0"/>
              <a:t>Nanotechnology based- 10F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2360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335932" cy="17461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53978"/>
            <a:ext cx="2195736" cy="2104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572122" cy="2005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564904"/>
            <a:ext cx="2514039" cy="2003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88640"/>
            <a:ext cx="2716696" cy="1788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813961"/>
            <a:ext cx="2542431" cy="2044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742194"/>
            <a:ext cx="2592288" cy="2115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809" y="1"/>
            <a:ext cx="2760456" cy="227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152900"/>
            <a:ext cx="6096000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6048672" cy="325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0"/>
            <a:ext cx="868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UCL-TAV valve  - polymeric leaflets with high durability and minimal calcification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3820978"/>
            <a:ext cx="801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 smtClean="0"/>
              <a:t>Tissue-engineered valve- implanted </a:t>
            </a:r>
            <a:r>
              <a:rPr lang="en-IN" sz="2000" b="1" dirty="0" err="1" smtClean="0"/>
              <a:t>b.m</a:t>
            </a:r>
            <a:r>
              <a:rPr lang="en-IN" sz="2000" b="1" dirty="0" smtClean="0"/>
              <a:t>. Mononuclear cells </a:t>
            </a:r>
            <a:r>
              <a:rPr lang="en-IN" sz="2000" b="1" dirty="0" smtClean="0">
                <a:sym typeface="Wingdings" pitchFamily="2" charset="2"/>
              </a:rPr>
              <a:t> </a:t>
            </a:r>
            <a:r>
              <a:rPr lang="en-IN" sz="2000" b="1" dirty="0" smtClean="0"/>
              <a:t> self-repair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/>
          <a:lstStyle/>
          <a:p>
            <a:r>
              <a:rPr lang="en-IN" b="1" dirty="0" smtClean="0"/>
              <a:t>Advances in imaging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/>
              <a:t>3mensio valve imaging </a:t>
            </a:r>
            <a:r>
              <a:rPr lang="en-IN" dirty="0" smtClean="0"/>
              <a:t>with Phillips </a:t>
            </a:r>
            <a:r>
              <a:rPr lang="en-IN" dirty="0" err="1" smtClean="0"/>
              <a:t>HeartNavigator</a:t>
            </a:r>
            <a:r>
              <a:rPr lang="en-IN" dirty="0" smtClean="0"/>
              <a:t> </a:t>
            </a:r>
            <a:r>
              <a:rPr lang="en-IN" dirty="0" err="1" smtClean="0"/>
              <a:t>sytem</a:t>
            </a: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b="1" dirty="0" err="1" smtClean="0"/>
              <a:t>Dyna</a:t>
            </a:r>
            <a:r>
              <a:rPr lang="en-IN" b="1" dirty="0" smtClean="0"/>
              <a:t> CT(Siemens) imaging</a:t>
            </a:r>
            <a:endParaRPr lang="en-IN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00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87538"/>
            <a:ext cx="8154755" cy="390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6912768" cy="908720"/>
          </a:xfrm>
        </p:spPr>
        <p:txBody>
          <a:bodyPr>
            <a:normAutofit/>
          </a:bodyPr>
          <a:lstStyle/>
          <a:p>
            <a:r>
              <a:rPr lang="en-IN" b="1" dirty="0" smtClean="0"/>
              <a:t>The Future for </a:t>
            </a:r>
            <a:r>
              <a:rPr lang="en-IN" b="1" dirty="0" smtClean="0"/>
              <a:t>TAVR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/>
          </a:bodyPr>
          <a:lstStyle/>
          <a:p>
            <a:r>
              <a:rPr lang="en-IN" sz="2600" dirty="0" smtClean="0"/>
              <a:t>TAVR is being improved and improvised upon.</a:t>
            </a:r>
          </a:p>
          <a:p>
            <a:endParaRPr lang="en-IN" sz="2600" dirty="0" smtClean="0"/>
          </a:p>
          <a:p>
            <a:r>
              <a:rPr lang="en-IN" sz="2600" dirty="0" smtClean="0"/>
              <a:t>The current lack of  enough guideline-support  </a:t>
            </a:r>
          </a:p>
          <a:p>
            <a:pPr>
              <a:buNone/>
            </a:pPr>
            <a:r>
              <a:rPr lang="en-IN" sz="2600" dirty="0" smtClean="0">
                <a:sym typeface="Wingdings" pitchFamily="2" charset="2"/>
              </a:rPr>
              <a:t>                                  </a:t>
            </a:r>
            <a:r>
              <a:rPr lang="en-IN" sz="2600" dirty="0" smtClean="0">
                <a:solidFill>
                  <a:srgbClr val="C00000"/>
                </a:solidFill>
                <a:sym typeface="Wingdings" pitchFamily="2" charset="2"/>
              </a:rPr>
              <a:t>urgent need for more evidence/guidelines</a:t>
            </a:r>
            <a:endParaRPr lang="en-IN" sz="2600" dirty="0" smtClean="0">
              <a:solidFill>
                <a:srgbClr val="C00000"/>
              </a:solidFill>
            </a:endParaRPr>
          </a:p>
          <a:p>
            <a:endParaRPr lang="en-IN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3" y="3833664"/>
            <a:ext cx="9128467" cy="14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504" y="5349895"/>
            <a:ext cx="90364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          SAVR             TAVR has shown benefits       TAVR&gt;&gt;SAVR            TAVR            </a:t>
            </a:r>
          </a:p>
          <a:p>
            <a:endParaRPr lang="en-IN" b="1" dirty="0"/>
          </a:p>
          <a:p>
            <a:endParaRPr lang="en-IN" dirty="0" smtClean="0"/>
          </a:p>
          <a:p>
            <a:r>
              <a:rPr lang="en-IN" dirty="0" smtClean="0"/>
              <a:t>(awaiting conquest)   (PARTNER2 &amp; SURTAVI)             (NEJM2011)        (NEJM 2010)</a:t>
            </a:r>
          </a:p>
          <a:p>
            <a:r>
              <a:rPr lang="en-IN" dirty="0"/>
              <a:t> </a:t>
            </a:r>
            <a:r>
              <a:rPr lang="en-IN" dirty="0" smtClean="0"/>
              <a:t>                                       eagerly awaited)                       (NEJM 2014)        (JACC 2014)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71600" y="577788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3848" y="577788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80112" y="577788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08304" y="577788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64</a:t>
            </a:fld>
            <a:endParaRPr lang="en-I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16633"/>
            <a:ext cx="2160240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35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b="1" dirty="0" smtClean="0"/>
              <a:t>Conclusion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C00000"/>
                </a:solidFill>
              </a:rPr>
              <a:t>HEART-TEAM concept is supreme</a:t>
            </a:r>
            <a:r>
              <a:rPr lang="en-IN" sz="2800" dirty="0" smtClean="0"/>
              <a:t> : Weigh evidence and choose the best in concordance to the wishes of our patient</a:t>
            </a:r>
          </a:p>
          <a:p>
            <a:endParaRPr lang="en-IN" sz="2800" dirty="0" smtClean="0"/>
          </a:p>
          <a:p>
            <a:r>
              <a:rPr lang="en-IN" sz="2800" dirty="0" smtClean="0"/>
              <a:t>TAVI </a:t>
            </a:r>
            <a:r>
              <a:rPr lang="en-IN" sz="2800" dirty="0" smtClean="0"/>
              <a:t>is now proven superior to SAVR in </a:t>
            </a:r>
            <a:r>
              <a:rPr lang="en-IN" sz="2800" dirty="0" smtClean="0"/>
              <a:t>high-risk</a:t>
            </a:r>
            <a:r>
              <a:rPr lang="en-IN" sz="2800" dirty="0" smtClean="0"/>
              <a:t> </a:t>
            </a:r>
            <a:r>
              <a:rPr lang="en-IN" sz="2800" dirty="0" smtClean="0"/>
              <a:t>cohorts.</a:t>
            </a:r>
          </a:p>
          <a:p>
            <a:endParaRPr lang="en-IN" sz="2800" dirty="0" smtClean="0"/>
          </a:p>
          <a:p>
            <a:r>
              <a:rPr lang="en-IN" sz="2800" dirty="0" smtClean="0"/>
              <a:t>Optimism is in the air: </a:t>
            </a:r>
            <a:r>
              <a:rPr lang="en-IN" sz="2800" b="1" dirty="0" smtClean="0"/>
              <a:t>1</a:t>
            </a:r>
            <a:r>
              <a:rPr lang="en-IN" sz="2800" b="1" baseline="30000" dirty="0" smtClean="0"/>
              <a:t>st</a:t>
            </a:r>
            <a:r>
              <a:rPr lang="en-IN" sz="2800" b="1" dirty="0" smtClean="0"/>
              <a:t> TAVR in India(Feb 2011)</a:t>
            </a:r>
          </a:p>
          <a:p>
            <a:pPr>
              <a:buNone/>
            </a:pPr>
            <a:endParaRPr lang="en-IN" sz="2800" dirty="0" smtClean="0"/>
          </a:p>
          <a:p>
            <a:pPr algn="just">
              <a:buNone/>
            </a:pPr>
            <a:endParaRPr lang="en-IN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v"/>
            </a:pP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 can be a true success once we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may die </a:t>
            </a:r>
            <a:r>
              <a:rPr lang="e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</a:t>
            </a:r>
            <a:r>
              <a:rPr lang="e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group that may die with AS</a:t>
            </a:r>
            <a:endParaRPr lang="e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65</a:t>
            </a:fld>
            <a:endParaRPr lang="en-IN"/>
          </a:p>
        </p:txBody>
      </p:sp>
    </p:spTree>
  </p:cSld>
  <p:clrMapOvr>
    <a:masterClrMapping/>
  </p:clrMapOvr>
  <p:transition advTm="11937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66</a:t>
            </a:fld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8543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7166" cy="227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2474" y="0"/>
            <a:ext cx="3031526" cy="242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25" t="8898" r="36833" b="1558"/>
          <a:stretch>
            <a:fillRect/>
          </a:stretch>
        </p:blipFill>
        <p:spPr bwMode="auto">
          <a:xfrm>
            <a:off x="2771801" y="764704"/>
            <a:ext cx="2960592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96136" y="5949280"/>
            <a:ext cx="1971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i="1" dirty="0" smtClean="0"/>
              <a:t>THANK YOU</a:t>
            </a:r>
            <a:endParaRPr lang="en-IN" sz="28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4248472" y="466591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Sometimes, “it 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more important to know what sort of a </a:t>
            </a:r>
            <a:r>
              <a:rPr lang="en-IN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a disease than to know what sort of a disease a person has.” </a:t>
            </a:r>
            <a:r>
              <a:rPr lang="en-IN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(Hippocrates)</a:t>
            </a:r>
          </a:p>
        </p:txBody>
      </p:sp>
    </p:spTree>
  </p:cSld>
  <p:clrMapOvr>
    <a:masterClrMapping/>
  </p:clrMapOvr>
  <p:transition advTm="275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rmAutofit/>
          </a:bodyPr>
          <a:lstStyle/>
          <a:p>
            <a:r>
              <a:rPr lang="en-IN" sz="6000" b="1" dirty="0" smtClean="0"/>
              <a:t>QUIZ</a:t>
            </a: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IN" dirty="0" smtClean="0"/>
              <a:t>1. TIA after TAVI?</a:t>
            </a:r>
            <a:endParaRPr lang="en-IN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9896"/>
            <a:ext cx="4896544" cy="510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 Chest pain after TAVI?</a:t>
            </a:r>
            <a:endParaRPr lang="en-IN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56792"/>
            <a:ext cx="4464496" cy="504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AORTIC STENOSIS</a:t>
            </a:r>
            <a:b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/>
          <a:lstStyle/>
          <a:p>
            <a:r>
              <a:rPr lang="en-IN" dirty="0" smtClean="0"/>
              <a:t>Medical management has little to offer for severe AS patients </a:t>
            </a:r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670184"/>
            <a:ext cx="8820472" cy="3927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2267580"/>
            <a:ext cx="88569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N" b="1" dirty="0" smtClean="0"/>
              <a:t>          </a:t>
            </a:r>
            <a:r>
              <a:rPr lang="en-IN" b="1" u="sng" dirty="0" smtClean="0"/>
              <a:t>Timing of AVR in AS patients (</a:t>
            </a:r>
            <a:r>
              <a:rPr lang="en-IN" b="1" u="sng" dirty="0" err="1" smtClean="0"/>
              <a:t>Valvular</a:t>
            </a:r>
            <a:r>
              <a:rPr lang="en-IN" b="1" u="sng" dirty="0" smtClean="0"/>
              <a:t> Heart Disease AHA guidelines 2014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3. Post TAVI complication?</a:t>
            </a:r>
            <a:endParaRPr lang="en-IN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5050879" cy="498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5. Progressive dyspnoea after 1 year of TAVI?</a:t>
            </a:r>
            <a:endParaRPr lang="en-IN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6590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6. 6months after </a:t>
            </a:r>
            <a:r>
              <a:rPr lang="en-IN" dirty="0" err="1" smtClean="0"/>
              <a:t>aTAVI</a:t>
            </a:r>
            <a:r>
              <a:rPr lang="en-IN" dirty="0" smtClean="0"/>
              <a:t>?</a:t>
            </a:r>
            <a:endParaRPr lang="en-IN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54835"/>
            <a:ext cx="6696744" cy="437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7. </a:t>
            </a:r>
            <a:r>
              <a:rPr lang="en-IN" sz="3600" dirty="0" err="1" smtClean="0"/>
              <a:t>Cardiogenic</a:t>
            </a:r>
            <a:r>
              <a:rPr lang="en-IN" sz="3600" dirty="0" smtClean="0"/>
              <a:t> shock immediately after TAVI?</a:t>
            </a:r>
            <a:endParaRPr lang="en-IN" sz="3600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3"/>
            <a:ext cx="8037140" cy="322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8. Name this valve?</a:t>
            </a:r>
            <a:endParaRPr lang="en-IN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4608512" cy="430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912768"/>
          </a:xfrm>
        </p:spPr>
        <p:txBody>
          <a:bodyPr>
            <a:normAutofit/>
          </a:bodyPr>
          <a:lstStyle/>
          <a:p>
            <a:r>
              <a:rPr lang="en-IN" sz="1200" u="sng" dirty="0" err="1" smtClean="0">
                <a:hlinkClick r:id="rId2" tooltip="Progress in cardiovascular diseases."/>
              </a:rPr>
              <a:t>Prog</a:t>
            </a:r>
            <a:r>
              <a:rPr lang="en-IN" sz="1200" u="sng" dirty="0" smtClean="0">
                <a:hlinkClick r:id="rId2" tooltip="Progress in cardiovascular diseases."/>
              </a:rPr>
              <a:t> </a:t>
            </a:r>
            <a:r>
              <a:rPr lang="en-IN" sz="1200" u="sng" dirty="0" err="1" smtClean="0">
                <a:hlinkClick r:id="rId2" tooltip="Progress in cardiovascular diseases."/>
              </a:rPr>
              <a:t>Cardiovasc</a:t>
            </a:r>
            <a:r>
              <a:rPr lang="en-IN" sz="1200" u="sng" dirty="0" smtClean="0">
                <a:hlinkClick r:id="rId2" tooltip="Progress in cardiovascular diseases."/>
              </a:rPr>
              <a:t> Dis.</a:t>
            </a:r>
            <a:r>
              <a:rPr lang="en-IN" sz="1200" dirty="0" smtClean="0"/>
              <a:t> 2014 May-Jun;56(6):619-24. </a:t>
            </a:r>
            <a:r>
              <a:rPr lang="en-IN" sz="1200" dirty="0" err="1" smtClean="0"/>
              <a:t>doi</a:t>
            </a:r>
            <a:r>
              <a:rPr lang="en-IN" sz="1200" dirty="0" smtClean="0"/>
              <a:t>: 10.1016/j.pcad.2014.02.004. </a:t>
            </a:r>
            <a:r>
              <a:rPr lang="en-IN" sz="1200" dirty="0" err="1" smtClean="0"/>
              <a:t>Epub</a:t>
            </a:r>
            <a:r>
              <a:rPr lang="en-IN" sz="1200" dirty="0" smtClean="0"/>
              <a:t> 2014 Mar 3.</a:t>
            </a:r>
            <a:r>
              <a:rPr lang="en-IN" sz="1200" b="1" dirty="0" smtClean="0"/>
              <a:t>Outcomes of surgical aortic valve replacement: the benchmark for </a:t>
            </a:r>
            <a:r>
              <a:rPr lang="en-IN" sz="1200" b="1" dirty="0" err="1" smtClean="0"/>
              <a:t>percutaneous</a:t>
            </a:r>
            <a:r>
              <a:rPr lang="en-IN" sz="1200" b="1" dirty="0" smtClean="0"/>
              <a:t> </a:t>
            </a:r>
            <a:r>
              <a:rPr lang="en-IN" sz="1200" b="1" dirty="0" err="1" smtClean="0"/>
              <a:t>therapies.</a:t>
            </a:r>
            <a:r>
              <a:rPr lang="en-IN" sz="1200" u="sng" dirty="0" err="1" smtClean="0">
                <a:hlinkClick r:id="rId3"/>
              </a:rPr>
              <a:t>Bajona</a:t>
            </a:r>
            <a:r>
              <a:rPr lang="en-IN" sz="1200" u="sng" dirty="0" smtClean="0">
                <a:hlinkClick r:id="rId3"/>
              </a:rPr>
              <a:t> P</a:t>
            </a:r>
            <a:endParaRPr lang="en-IN" sz="1200" u="sng" dirty="0" smtClean="0"/>
          </a:p>
          <a:p>
            <a:r>
              <a:rPr lang="en-IN" sz="1200" u="sng" dirty="0" smtClean="0">
                <a:hlinkClick r:id="rId4" tooltip="JAMA : the journal of the American Medical Association."/>
              </a:rPr>
              <a:t>JAMA.</a:t>
            </a:r>
            <a:r>
              <a:rPr lang="en-IN" sz="1200" dirty="0" smtClean="0"/>
              <a:t> 2013 Nov 20;310(19):2069-77. </a:t>
            </a:r>
            <a:r>
              <a:rPr lang="en-IN" sz="1200" dirty="0" err="1" smtClean="0"/>
              <a:t>doi</a:t>
            </a:r>
            <a:r>
              <a:rPr lang="en-IN" sz="1200" dirty="0" smtClean="0"/>
              <a:t>: 10.1001/jama.2013.282043. </a:t>
            </a:r>
            <a:r>
              <a:rPr lang="en-IN" sz="1200" b="1" dirty="0" smtClean="0"/>
              <a:t>Outcomes following </a:t>
            </a:r>
            <a:r>
              <a:rPr lang="en-IN" sz="1200" b="1" dirty="0" err="1" smtClean="0"/>
              <a:t>transcatheter</a:t>
            </a:r>
            <a:r>
              <a:rPr lang="en-IN" sz="1200" b="1" dirty="0" smtClean="0"/>
              <a:t> aortic valve replacement in the United </a:t>
            </a:r>
            <a:r>
              <a:rPr lang="en-IN" sz="1200" b="1" dirty="0" err="1" smtClean="0"/>
              <a:t>States.</a:t>
            </a:r>
            <a:r>
              <a:rPr lang="en-IN" sz="1200" u="sng" dirty="0" err="1" smtClean="0">
                <a:hlinkClick r:id="rId5"/>
              </a:rPr>
              <a:t>Mack</a:t>
            </a:r>
            <a:r>
              <a:rPr lang="en-IN" sz="1200" u="sng" dirty="0" smtClean="0">
                <a:hlinkClick r:id="rId5"/>
              </a:rPr>
              <a:t> MJ</a:t>
            </a:r>
            <a:r>
              <a:rPr lang="en-IN" sz="1200" baseline="30000" dirty="0" smtClean="0"/>
              <a:t>1</a:t>
            </a:r>
            <a:r>
              <a:rPr lang="en-IN" sz="1200" dirty="0" smtClean="0"/>
              <a:t>,</a:t>
            </a:r>
          </a:p>
          <a:p>
            <a:r>
              <a:rPr lang="en-IN" sz="1200" u="sng" dirty="0" smtClean="0">
                <a:hlinkClick r:id="rId6" tooltip="The Annals of thoracic surgery."/>
              </a:rPr>
              <a:t>Ann </a:t>
            </a:r>
            <a:r>
              <a:rPr lang="en-IN" sz="1200" u="sng" dirty="0" err="1" smtClean="0">
                <a:hlinkClick r:id="rId6" tooltip="The Annals of thoracic surgery."/>
              </a:rPr>
              <a:t>Thorac</a:t>
            </a:r>
            <a:r>
              <a:rPr lang="en-IN" sz="1200" u="sng" dirty="0" smtClean="0">
                <a:hlinkClick r:id="rId6" tooltip="The Annals of thoracic surgery."/>
              </a:rPr>
              <a:t> Surg.</a:t>
            </a:r>
            <a:r>
              <a:rPr lang="en-IN" sz="1200" dirty="0" smtClean="0"/>
              <a:t> 2014 Jan;97(1):22-8. </a:t>
            </a:r>
            <a:r>
              <a:rPr lang="en-IN" sz="1200" dirty="0" err="1" smtClean="0"/>
              <a:t>doi</a:t>
            </a:r>
            <a:r>
              <a:rPr lang="en-IN" sz="1200" dirty="0" smtClean="0"/>
              <a:t>: 10.1016/j.athoracsur.2013.09.088. </a:t>
            </a:r>
            <a:r>
              <a:rPr lang="en-IN" sz="1200" dirty="0" err="1" smtClean="0"/>
              <a:t>Epub</a:t>
            </a:r>
            <a:r>
              <a:rPr lang="en-IN" sz="1200" dirty="0" smtClean="0"/>
              <a:t> 2013 Nov 19. </a:t>
            </a:r>
            <a:r>
              <a:rPr lang="en-IN" sz="1200" b="1" dirty="0" err="1" smtClean="0"/>
              <a:t>Transapical</a:t>
            </a:r>
            <a:r>
              <a:rPr lang="en-IN" sz="1200" b="1" dirty="0" smtClean="0"/>
              <a:t> versus </a:t>
            </a:r>
            <a:r>
              <a:rPr lang="en-IN" sz="1200" b="1" dirty="0" err="1" smtClean="0"/>
              <a:t>transfemoral</a:t>
            </a:r>
            <a:r>
              <a:rPr lang="en-IN" sz="1200" b="1" dirty="0" smtClean="0"/>
              <a:t> aortic valve implantation: a multicenter collaborative study.</a:t>
            </a:r>
            <a:r>
              <a:rPr lang="en-IN" sz="1200" u="sng" dirty="0" smtClean="0">
                <a:hlinkClick r:id="rId7"/>
              </a:rPr>
              <a:t>van </a:t>
            </a:r>
            <a:r>
              <a:rPr lang="en-IN" sz="1200" u="sng" dirty="0" err="1" smtClean="0">
                <a:hlinkClick r:id="rId7"/>
              </a:rPr>
              <a:t>der</a:t>
            </a:r>
            <a:r>
              <a:rPr lang="en-IN" sz="1200" u="sng" dirty="0" smtClean="0">
                <a:hlinkClick r:id="rId7"/>
              </a:rPr>
              <a:t> Boon RM</a:t>
            </a:r>
            <a:r>
              <a:rPr lang="en-IN" sz="1200" baseline="30000" dirty="0" smtClean="0"/>
              <a:t>1</a:t>
            </a:r>
            <a:endParaRPr lang="en-IN" sz="1200" dirty="0" smtClean="0"/>
          </a:p>
          <a:p>
            <a:r>
              <a:rPr lang="en-IN" sz="1200" u="sng" dirty="0" smtClean="0">
                <a:hlinkClick r:id="rId8" tooltip="Journal of the American College of Cardiology."/>
              </a:rPr>
              <a:t>J Am </a:t>
            </a:r>
            <a:r>
              <a:rPr lang="en-IN" sz="1200" u="sng" dirty="0" err="1" smtClean="0">
                <a:hlinkClick r:id="rId8" tooltip="Journal of the American College of Cardiology."/>
              </a:rPr>
              <a:t>Coll</a:t>
            </a:r>
            <a:r>
              <a:rPr lang="en-IN" sz="1200" u="sng" dirty="0" smtClean="0">
                <a:hlinkClick r:id="rId8" tooltip="Journal of the American College of Cardiology."/>
              </a:rPr>
              <a:t> </a:t>
            </a:r>
            <a:r>
              <a:rPr lang="en-IN" sz="1200" u="sng" dirty="0" err="1" smtClean="0">
                <a:hlinkClick r:id="rId8" tooltip="Journal of the American College of Cardiology."/>
              </a:rPr>
              <a:t>Cardiol</a:t>
            </a:r>
            <a:r>
              <a:rPr lang="en-IN" sz="1200" u="sng" dirty="0" smtClean="0">
                <a:hlinkClick r:id="rId8" tooltip="Journal of the American College of Cardiology."/>
              </a:rPr>
              <a:t>.</a:t>
            </a:r>
            <a:r>
              <a:rPr lang="en-IN" sz="1200" dirty="0" smtClean="0"/>
              <a:t> 2013 Feb 26;61(8):830-6. </a:t>
            </a:r>
            <a:r>
              <a:rPr lang="en-IN" sz="1200" dirty="0" err="1" smtClean="0"/>
              <a:t>doi</a:t>
            </a:r>
            <a:r>
              <a:rPr lang="en-IN" sz="1200" dirty="0" smtClean="0"/>
              <a:t>: 10.1016/j.jacc.2012.11.050. </a:t>
            </a:r>
            <a:r>
              <a:rPr lang="en-IN" sz="1200" dirty="0" err="1" smtClean="0"/>
              <a:t>Epub</a:t>
            </a:r>
            <a:r>
              <a:rPr lang="en-IN" sz="1200" dirty="0" smtClean="0"/>
              <a:t> 2013 Jan 16.</a:t>
            </a:r>
            <a:r>
              <a:rPr lang="en-IN" sz="1200" b="1" dirty="0" smtClean="0"/>
              <a:t>Transcatheter aortic valve implantation with the Edwards SAPIEN versus the Medtronic </a:t>
            </a:r>
            <a:r>
              <a:rPr lang="en-IN" sz="1200" b="1" dirty="0" err="1" smtClean="0"/>
              <a:t>CoreValve</a:t>
            </a:r>
            <a:r>
              <a:rPr lang="en-IN" sz="1200" b="1" dirty="0" smtClean="0"/>
              <a:t> </a:t>
            </a:r>
            <a:r>
              <a:rPr lang="en-IN" sz="1200" b="1" dirty="0" err="1" smtClean="0"/>
              <a:t>Revalving</a:t>
            </a:r>
            <a:r>
              <a:rPr lang="en-IN" sz="1200" b="1" dirty="0" smtClean="0"/>
              <a:t> system devices: a multicenter collaborative study: the PRAGMATIC Plus Initiative (Pooled-</a:t>
            </a:r>
            <a:r>
              <a:rPr lang="en-IN" sz="1200" b="1" dirty="0" err="1" smtClean="0"/>
              <a:t>RotterdAm</a:t>
            </a:r>
            <a:r>
              <a:rPr lang="en-IN" sz="1200" b="1" dirty="0" smtClean="0"/>
              <a:t>-Milano-Toulouse In Collaboration).</a:t>
            </a:r>
            <a:r>
              <a:rPr lang="en-IN" sz="1200" u="sng" dirty="0" err="1" smtClean="0">
                <a:hlinkClick r:id="rId9"/>
              </a:rPr>
              <a:t>Chieffo</a:t>
            </a:r>
            <a:r>
              <a:rPr lang="en-IN" sz="1200" u="sng" dirty="0" smtClean="0">
                <a:hlinkClick r:id="rId9"/>
              </a:rPr>
              <a:t> A</a:t>
            </a:r>
            <a:r>
              <a:rPr lang="en-IN" sz="1200" baseline="30000" dirty="0" smtClean="0"/>
              <a:t>1</a:t>
            </a:r>
          </a:p>
          <a:p>
            <a:r>
              <a:rPr lang="en-IN" sz="1200" u="sng" dirty="0" smtClean="0">
                <a:solidFill>
                  <a:srgbClr val="FF0000"/>
                </a:solidFill>
                <a:hlinkClick r:id="rId10" tooltip="Journal of the American College of Cardiology."/>
              </a:rPr>
              <a:t>J Am </a:t>
            </a:r>
            <a:r>
              <a:rPr lang="en-IN" sz="1200" u="sng" dirty="0" err="1" smtClean="0">
                <a:solidFill>
                  <a:srgbClr val="FF0000"/>
                </a:solidFill>
                <a:hlinkClick r:id="rId10" tooltip="Journal of the American College of Cardiology."/>
              </a:rPr>
              <a:t>Coll</a:t>
            </a:r>
            <a:r>
              <a:rPr lang="en-IN" sz="1200" u="sng" dirty="0" smtClean="0">
                <a:solidFill>
                  <a:srgbClr val="FF0000"/>
                </a:solidFill>
                <a:hlinkClick r:id="rId10" tooltip="Journal of the American College of Cardiology."/>
              </a:rPr>
              <a:t> </a:t>
            </a:r>
            <a:r>
              <a:rPr lang="en-IN" sz="1200" u="sng" dirty="0" err="1" smtClean="0">
                <a:solidFill>
                  <a:srgbClr val="FF0000"/>
                </a:solidFill>
                <a:hlinkClick r:id="rId10" tooltip="Journal of the American College of Cardiology."/>
              </a:rPr>
              <a:t>Cardiol</a:t>
            </a:r>
            <a:r>
              <a:rPr lang="en-IN" sz="1200" u="sng" dirty="0" smtClean="0">
                <a:solidFill>
                  <a:srgbClr val="FF0000"/>
                </a:solidFill>
                <a:hlinkClick r:id="rId10" tooltip="Journal of the American College of Cardiology."/>
              </a:rPr>
              <a:t>.</a:t>
            </a:r>
            <a:r>
              <a:rPr lang="en-IN" sz="1200" dirty="0" smtClean="0">
                <a:solidFill>
                  <a:srgbClr val="FF0000"/>
                </a:solidFill>
              </a:rPr>
              <a:t> 2014 Apr 22;63(15):1522-8.</a:t>
            </a:r>
            <a:r>
              <a:rPr lang="en-IN" sz="1200" b="1" dirty="0" smtClean="0">
                <a:solidFill>
                  <a:srgbClr val="FF0000"/>
                </a:solidFill>
              </a:rPr>
              <a:t>Sex-related differences in outcomes after </a:t>
            </a:r>
            <a:r>
              <a:rPr lang="en-IN" sz="1200" b="1" dirty="0" err="1" smtClean="0">
                <a:solidFill>
                  <a:srgbClr val="FF0000"/>
                </a:solidFill>
              </a:rPr>
              <a:t>transcatheter</a:t>
            </a:r>
            <a:r>
              <a:rPr lang="en-IN" sz="1200" b="1" dirty="0" smtClean="0">
                <a:solidFill>
                  <a:srgbClr val="FF0000"/>
                </a:solidFill>
              </a:rPr>
              <a:t> or surgical aortic valve replacement in patients with severe aortic </a:t>
            </a:r>
            <a:r>
              <a:rPr lang="en-IN" sz="1200" b="1" dirty="0" err="1" smtClean="0">
                <a:solidFill>
                  <a:srgbClr val="FF0000"/>
                </a:solidFill>
              </a:rPr>
              <a:t>stenosis</a:t>
            </a:r>
            <a:r>
              <a:rPr lang="en-IN" sz="1200" b="1" dirty="0" smtClean="0">
                <a:solidFill>
                  <a:srgbClr val="FF0000"/>
                </a:solidFill>
              </a:rPr>
              <a:t>: Insights from the PARTNER Trial (Placement of Aortic </a:t>
            </a:r>
            <a:r>
              <a:rPr lang="en-IN" sz="1200" b="1" dirty="0" err="1" smtClean="0">
                <a:solidFill>
                  <a:srgbClr val="FF0000"/>
                </a:solidFill>
              </a:rPr>
              <a:t>Transcatheter</a:t>
            </a:r>
            <a:r>
              <a:rPr lang="en-IN" sz="1200" b="1" dirty="0" smtClean="0">
                <a:solidFill>
                  <a:srgbClr val="FF0000"/>
                </a:solidFill>
              </a:rPr>
              <a:t> Valve).</a:t>
            </a:r>
            <a:r>
              <a:rPr lang="en-IN" sz="1200" u="sng" dirty="0" smtClean="0">
                <a:solidFill>
                  <a:srgbClr val="FF0000"/>
                </a:solidFill>
                <a:hlinkClick r:id="rId11"/>
              </a:rPr>
              <a:t>Williams M</a:t>
            </a:r>
            <a:r>
              <a:rPr lang="en-IN" sz="1200" baseline="30000" dirty="0" smtClean="0">
                <a:solidFill>
                  <a:srgbClr val="FF0000"/>
                </a:solidFill>
              </a:rPr>
              <a:t>1</a:t>
            </a:r>
            <a:endParaRPr lang="en-IN" sz="1200" dirty="0" smtClean="0">
              <a:solidFill>
                <a:srgbClr val="FF0000"/>
              </a:solidFill>
            </a:endParaRPr>
          </a:p>
          <a:p>
            <a:r>
              <a:rPr lang="en-IN" sz="1200" u="sng" dirty="0" smtClean="0">
                <a:hlinkClick r:id="rId12" tooltip="The Journal of thoracic and cardiovascular surgery."/>
              </a:rPr>
              <a:t>J </a:t>
            </a:r>
            <a:r>
              <a:rPr lang="en-IN" sz="1200" u="sng" dirty="0" err="1" smtClean="0">
                <a:hlinkClick r:id="rId12" tooltip="The Journal of thoracic and cardiovascular surgery."/>
              </a:rPr>
              <a:t>Thorac</a:t>
            </a:r>
            <a:r>
              <a:rPr lang="en-IN" sz="1200" u="sng" dirty="0" smtClean="0">
                <a:hlinkClick r:id="rId12" tooltip="The Journal of thoracic and cardiovascular surgery."/>
              </a:rPr>
              <a:t> </a:t>
            </a:r>
            <a:r>
              <a:rPr lang="en-IN" sz="1200" u="sng" dirty="0" err="1" smtClean="0">
                <a:hlinkClick r:id="rId12" tooltip="The Journal of thoracic and cardiovascular surgery."/>
              </a:rPr>
              <a:t>Cardiovasc</a:t>
            </a:r>
            <a:r>
              <a:rPr lang="en-IN" sz="1200" u="sng" dirty="0" smtClean="0">
                <a:hlinkClick r:id="rId12" tooltip="The Journal of thoracic and cardiovascular surgery."/>
              </a:rPr>
              <a:t> Surg.</a:t>
            </a:r>
            <a:r>
              <a:rPr lang="en-IN" sz="1200" dirty="0" smtClean="0"/>
              <a:t> 2013 Dec;146(6):1399-406; discussion 13406-7.</a:t>
            </a:r>
            <a:r>
              <a:rPr lang="en-IN" sz="1200" b="1" dirty="0" smtClean="0"/>
              <a:t>Impact of varying degrees of renal dysfunction on </a:t>
            </a:r>
            <a:r>
              <a:rPr lang="en-IN" sz="1200" b="1" dirty="0" err="1" smtClean="0"/>
              <a:t>transcatheter</a:t>
            </a:r>
            <a:r>
              <a:rPr lang="en-IN" sz="1200" b="1" dirty="0" smtClean="0"/>
              <a:t> and surgical aortic valve </a:t>
            </a:r>
            <a:r>
              <a:rPr lang="en-IN" sz="1200" b="1" dirty="0" err="1" smtClean="0"/>
              <a:t>replacement.</a:t>
            </a:r>
            <a:r>
              <a:rPr lang="en-IN" sz="1200" u="sng" dirty="0" err="1" smtClean="0">
                <a:hlinkClick r:id="rId13"/>
              </a:rPr>
              <a:t>Nguyen</a:t>
            </a:r>
            <a:r>
              <a:rPr lang="en-IN" sz="1200" u="sng" dirty="0" smtClean="0">
                <a:hlinkClick r:id="rId13"/>
              </a:rPr>
              <a:t> TC</a:t>
            </a:r>
            <a:r>
              <a:rPr lang="en-IN" sz="1200" baseline="30000" dirty="0" smtClean="0"/>
              <a:t>1</a:t>
            </a:r>
          </a:p>
          <a:p>
            <a:r>
              <a:rPr lang="en-IN" sz="1200" u="sng" dirty="0" smtClean="0">
                <a:solidFill>
                  <a:srgbClr val="FF0000"/>
                </a:solidFill>
                <a:hlinkClick r:id="rId14" tooltip="Journal of cardiovascular medicine (Hagerstown, Md.)."/>
              </a:rPr>
              <a:t>J </a:t>
            </a:r>
            <a:r>
              <a:rPr lang="en-IN" sz="1200" u="sng" dirty="0" err="1" smtClean="0">
                <a:solidFill>
                  <a:srgbClr val="FF0000"/>
                </a:solidFill>
                <a:hlinkClick r:id="rId14" tooltip="Journal of cardiovascular medicine (Hagerstown, Md.)."/>
              </a:rPr>
              <a:t>Cardiovasc</a:t>
            </a:r>
            <a:r>
              <a:rPr lang="en-IN" sz="1200" u="sng" dirty="0" smtClean="0">
                <a:solidFill>
                  <a:srgbClr val="FF0000"/>
                </a:solidFill>
                <a:hlinkClick r:id="rId14" tooltip="Journal of cardiovascular medicine (Hagerstown, Md.)."/>
              </a:rPr>
              <a:t> Med (Hagerstown).</a:t>
            </a:r>
            <a:r>
              <a:rPr lang="en-IN" sz="1200" dirty="0" smtClean="0">
                <a:solidFill>
                  <a:srgbClr val="FF0000"/>
                </a:solidFill>
              </a:rPr>
              <a:t> 2012 Apr;13(4):229-41. </a:t>
            </a:r>
            <a:r>
              <a:rPr lang="en-IN" sz="1200" dirty="0" err="1" smtClean="0">
                <a:solidFill>
                  <a:srgbClr val="FF0000"/>
                </a:solidFill>
              </a:rPr>
              <a:t>Transcatheter</a:t>
            </a:r>
            <a:r>
              <a:rPr lang="en-IN" sz="1200" dirty="0" smtClean="0">
                <a:solidFill>
                  <a:srgbClr val="FF0000"/>
                </a:solidFill>
              </a:rPr>
              <a:t> vs. surgical aortic valve replacement: a retrospective analysis assessing clinical effectiveness and </a:t>
            </a:r>
            <a:r>
              <a:rPr lang="en-IN" sz="1200" dirty="0" err="1" smtClean="0">
                <a:solidFill>
                  <a:srgbClr val="FF0000"/>
                </a:solidFill>
              </a:rPr>
              <a:t>safety.</a:t>
            </a:r>
            <a:r>
              <a:rPr lang="en-IN" sz="1200" u="sng" dirty="0" err="1" smtClean="0">
                <a:solidFill>
                  <a:srgbClr val="FF0000"/>
                </a:solidFill>
                <a:hlinkClick r:id="rId15"/>
              </a:rPr>
              <a:t>Fusari</a:t>
            </a:r>
            <a:r>
              <a:rPr lang="en-IN" sz="1200" u="sng" dirty="0" smtClean="0">
                <a:solidFill>
                  <a:srgbClr val="FF0000"/>
                </a:solidFill>
                <a:hlinkClick r:id="rId15"/>
              </a:rPr>
              <a:t> M</a:t>
            </a:r>
            <a:r>
              <a:rPr lang="en-IN" sz="1200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IN" sz="1200" u="sng" dirty="0" smtClean="0">
                <a:hlinkClick r:id="rId16" tooltip="The Journal of thoracic and cardiovascular surgery."/>
              </a:rPr>
              <a:t>J </a:t>
            </a:r>
            <a:r>
              <a:rPr lang="en-IN" sz="1200" u="sng" dirty="0" err="1" smtClean="0">
                <a:hlinkClick r:id="rId16" tooltip="The Journal of thoracic and cardiovascular surgery."/>
              </a:rPr>
              <a:t>Thorac</a:t>
            </a:r>
            <a:r>
              <a:rPr lang="en-IN" sz="1200" u="sng" dirty="0" smtClean="0">
                <a:hlinkClick r:id="rId16" tooltip="The Journal of thoracic and cardiovascular surgery."/>
              </a:rPr>
              <a:t> </a:t>
            </a:r>
            <a:r>
              <a:rPr lang="en-IN" sz="1200" u="sng" dirty="0" err="1" smtClean="0">
                <a:hlinkClick r:id="rId16" tooltip="The Journal of thoracic and cardiovascular surgery."/>
              </a:rPr>
              <a:t>Cardiovasc</a:t>
            </a:r>
            <a:r>
              <a:rPr lang="en-IN" sz="1200" u="sng" dirty="0" smtClean="0">
                <a:hlinkClick r:id="rId16" tooltip="The Journal of thoracic and cardiovascular surgery."/>
              </a:rPr>
              <a:t> Surg.</a:t>
            </a:r>
            <a:r>
              <a:rPr lang="en-IN" sz="1200" dirty="0" smtClean="0"/>
              <a:t> 2013 Mar;145(3 </a:t>
            </a:r>
            <a:r>
              <a:rPr lang="en-IN" sz="1200" dirty="0" err="1" smtClean="0"/>
              <a:t>Suppl</a:t>
            </a:r>
            <a:r>
              <a:rPr lang="en-IN" sz="1200" dirty="0" smtClean="0"/>
              <a:t>):S11-6. </a:t>
            </a:r>
            <a:r>
              <a:rPr lang="en-IN" sz="1200" dirty="0" err="1" smtClean="0"/>
              <a:t>doi</a:t>
            </a:r>
            <a:r>
              <a:rPr lang="en-IN" sz="1200" dirty="0" smtClean="0"/>
              <a:t>: 10.1016/j.jtcvs.2012.11.051.</a:t>
            </a:r>
            <a:r>
              <a:rPr lang="en-IN" sz="1200" b="1" dirty="0" smtClean="0"/>
              <a:t>A comprehensive review of the PARTNER </a:t>
            </a:r>
            <a:r>
              <a:rPr lang="en-IN" sz="1200" b="1" dirty="0" err="1" smtClean="0"/>
              <a:t>trial.</a:t>
            </a:r>
            <a:r>
              <a:rPr lang="en-IN" sz="1200" u="sng" dirty="0" err="1" smtClean="0">
                <a:hlinkClick r:id="rId17"/>
              </a:rPr>
              <a:t>Svensson</a:t>
            </a:r>
            <a:r>
              <a:rPr lang="en-IN" sz="1200" u="sng" dirty="0" smtClean="0">
                <a:hlinkClick r:id="rId17"/>
              </a:rPr>
              <a:t> LG</a:t>
            </a:r>
            <a:endParaRPr lang="en-IN" sz="1200" u="sng" dirty="0" smtClean="0"/>
          </a:p>
          <a:p>
            <a:r>
              <a:rPr lang="en-IN" sz="1200" u="sng" dirty="0" smtClean="0">
                <a:solidFill>
                  <a:srgbClr val="FF0000"/>
                </a:solidFill>
                <a:hlinkClick r:id="rId18" tooltip="Catheterization and cardiovascular interventions : official journal of the Society for Cardiac Angiography &amp; Interventions."/>
              </a:rPr>
              <a:t>Catheter </a:t>
            </a:r>
            <a:r>
              <a:rPr lang="en-IN" sz="1200" u="sng" dirty="0" err="1" smtClean="0">
                <a:solidFill>
                  <a:srgbClr val="FF0000"/>
                </a:solidFill>
                <a:hlinkClick r:id="rId18" tooltip="Catheterization and cardiovascular interventions : official journal of the Society for Cardiac Angiography &amp; Interventions."/>
              </a:rPr>
              <a:t>Cardiovasc</a:t>
            </a:r>
            <a:r>
              <a:rPr lang="en-IN" sz="1200" u="sng" dirty="0" smtClean="0">
                <a:solidFill>
                  <a:srgbClr val="FF0000"/>
                </a:solidFill>
                <a:hlinkClick r:id="rId18" tooltip="Catheterization and cardiovascular interventions : official journal of the Society for Cardiac Angiography &amp; Interventions."/>
              </a:rPr>
              <a:t> </a:t>
            </a:r>
            <a:r>
              <a:rPr lang="en-IN" sz="1200" u="sng" dirty="0" err="1" smtClean="0">
                <a:solidFill>
                  <a:srgbClr val="FF0000"/>
                </a:solidFill>
                <a:hlinkClick r:id="rId18" tooltip="Catheterization and cardiovascular interventions : official journal of the Society for Cardiac Angiography &amp; Interventions."/>
              </a:rPr>
              <a:t>Interv</a:t>
            </a:r>
            <a:r>
              <a:rPr lang="en-IN" sz="1200" u="sng" dirty="0" smtClean="0">
                <a:solidFill>
                  <a:srgbClr val="FF0000"/>
                </a:solidFill>
                <a:hlinkClick r:id="rId18" tooltip="Catheterization and cardiovascular interventions : official journal of the Society for Cardiac Angiography &amp; Interventions."/>
              </a:rPr>
              <a:t>.</a:t>
            </a:r>
            <a:r>
              <a:rPr lang="en-IN" sz="1200" dirty="0" smtClean="0">
                <a:solidFill>
                  <a:srgbClr val="FF0000"/>
                </a:solidFill>
              </a:rPr>
              <a:t> 2013 Apr;81(5):871-81. </a:t>
            </a:r>
            <a:r>
              <a:rPr lang="en-IN" sz="1200" dirty="0" err="1" smtClean="0">
                <a:solidFill>
                  <a:srgbClr val="FF0000"/>
                </a:solidFill>
              </a:rPr>
              <a:t>doi</a:t>
            </a:r>
            <a:r>
              <a:rPr lang="en-IN" sz="1200" dirty="0" smtClean="0">
                <a:solidFill>
                  <a:srgbClr val="FF0000"/>
                </a:solidFill>
              </a:rPr>
              <a:t>: 10.1002/ccd.24623. </a:t>
            </a:r>
            <a:r>
              <a:rPr lang="en-IN" sz="1200" dirty="0" err="1" smtClean="0">
                <a:solidFill>
                  <a:srgbClr val="FF0000"/>
                </a:solidFill>
              </a:rPr>
              <a:t>Epub</a:t>
            </a:r>
            <a:r>
              <a:rPr lang="en-IN" sz="1200" dirty="0" smtClean="0">
                <a:solidFill>
                  <a:srgbClr val="FF0000"/>
                </a:solidFill>
              </a:rPr>
              <a:t> 2012 Sep 24.</a:t>
            </a:r>
            <a:r>
              <a:rPr lang="en-IN" sz="1200" b="1" dirty="0" smtClean="0">
                <a:solidFill>
                  <a:srgbClr val="FF0000"/>
                </a:solidFill>
              </a:rPr>
              <a:t>Clinical profile and outcome of patients with severe aortic </a:t>
            </a:r>
            <a:r>
              <a:rPr lang="en-IN" sz="1200" b="1" dirty="0" err="1" smtClean="0">
                <a:solidFill>
                  <a:srgbClr val="FF0000"/>
                </a:solidFill>
              </a:rPr>
              <a:t>stenosis</a:t>
            </a:r>
            <a:r>
              <a:rPr lang="en-IN" sz="1200" b="1" dirty="0" smtClean="0">
                <a:solidFill>
                  <a:srgbClr val="FF0000"/>
                </a:solidFill>
              </a:rPr>
              <a:t> at high surgical risk: single-</a:t>
            </a:r>
            <a:r>
              <a:rPr lang="en-IN" sz="1200" b="1" dirty="0" err="1" smtClean="0">
                <a:solidFill>
                  <a:srgbClr val="FF0000"/>
                </a:solidFill>
              </a:rPr>
              <a:t>center</a:t>
            </a:r>
            <a:r>
              <a:rPr lang="en-IN" sz="1200" b="1" dirty="0" smtClean="0">
                <a:solidFill>
                  <a:srgbClr val="FF0000"/>
                </a:solidFill>
              </a:rPr>
              <a:t> prospective evaluation according to treatment </a:t>
            </a:r>
            <a:r>
              <a:rPr lang="en-IN" sz="1200" b="1" dirty="0" err="1" smtClean="0">
                <a:solidFill>
                  <a:srgbClr val="FF0000"/>
                </a:solidFill>
              </a:rPr>
              <a:t>assignment.</a:t>
            </a:r>
            <a:r>
              <a:rPr lang="en-IN" sz="1200" u="sng" dirty="0" err="1" smtClean="0">
                <a:solidFill>
                  <a:srgbClr val="FF0000"/>
                </a:solidFill>
                <a:hlinkClick r:id="rId19"/>
              </a:rPr>
              <a:t>Dvir</a:t>
            </a:r>
            <a:r>
              <a:rPr lang="en-IN" sz="1200" u="sng" dirty="0" smtClean="0">
                <a:solidFill>
                  <a:srgbClr val="FF0000"/>
                </a:solidFill>
                <a:hlinkClick r:id="rId19"/>
              </a:rPr>
              <a:t> D</a:t>
            </a:r>
            <a:endParaRPr lang="en-IN" sz="1200" u="sng" dirty="0" smtClean="0">
              <a:solidFill>
                <a:srgbClr val="FF0000"/>
              </a:solidFill>
            </a:endParaRPr>
          </a:p>
          <a:p>
            <a:r>
              <a:rPr lang="en-IN" sz="1200" u="sng" dirty="0" err="1" smtClean="0">
                <a:hlinkClick r:id="rId20" tooltip="Cardiovascular revascularization medicine : including molecular interventions."/>
              </a:rPr>
              <a:t>Cardiovasc</a:t>
            </a:r>
            <a:r>
              <a:rPr lang="en-IN" sz="1200" u="sng" dirty="0" smtClean="0">
                <a:hlinkClick r:id="rId20" tooltip="Cardiovascular revascularization medicine : including molecular interventions."/>
              </a:rPr>
              <a:t> </a:t>
            </a:r>
            <a:r>
              <a:rPr lang="en-IN" sz="1200" u="sng" dirty="0" err="1" smtClean="0">
                <a:hlinkClick r:id="rId20" tooltip="Cardiovascular revascularization medicine : including molecular interventions."/>
              </a:rPr>
              <a:t>Revasc</a:t>
            </a:r>
            <a:r>
              <a:rPr lang="en-IN" sz="1200" u="sng" dirty="0" smtClean="0">
                <a:hlinkClick r:id="rId20" tooltip="Cardiovascular revascularization medicine : including molecular interventions."/>
              </a:rPr>
              <a:t> Med.</a:t>
            </a:r>
            <a:r>
              <a:rPr lang="en-IN" sz="1200" dirty="0" smtClean="0"/>
              <a:t> 2011 Nov-Dec;12(6):345-9.</a:t>
            </a:r>
            <a:r>
              <a:rPr lang="en-IN" sz="1200" b="1" dirty="0" smtClean="0"/>
              <a:t>Comparison between Society of Thoracic Surgeons score and logistic </a:t>
            </a:r>
            <a:r>
              <a:rPr lang="en-IN" sz="1200" b="1" dirty="0" err="1" smtClean="0"/>
              <a:t>EuroSCORE</a:t>
            </a:r>
            <a:r>
              <a:rPr lang="en-IN" sz="1200" b="1" dirty="0" smtClean="0"/>
              <a:t> for predicting mortality in patients referred for </a:t>
            </a:r>
            <a:r>
              <a:rPr lang="en-IN" sz="1200" b="1" dirty="0" err="1" smtClean="0"/>
              <a:t>transcatheter</a:t>
            </a:r>
            <a:r>
              <a:rPr lang="en-IN" sz="1200" b="1" dirty="0" smtClean="0"/>
              <a:t> aortic valve </a:t>
            </a:r>
            <a:r>
              <a:rPr lang="en-IN" sz="1200" b="1" dirty="0" err="1" smtClean="0"/>
              <a:t>implantation.</a:t>
            </a:r>
            <a:r>
              <a:rPr lang="en-IN" sz="1200" u="sng" dirty="0" err="1" smtClean="0">
                <a:hlinkClick r:id="rId21"/>
              </a:rPr>
              <a:t>Ben-Dor</a:t>
            </a:r>
            <a:r>
              <a:rPr lang="en-IN" sz="1200" u="sng" dirty="0" smtClean="0">
                <a:hlinkClick r:id="rId21"/>
              </a:rPr>
              <a:t> I</a:t>
            </a:r>
            <a:endParaRPr lang="en-IN" sz="1200" u="sng" dirty="0" smtClean="0"/>
          </a:p>
          <a:p>
            <a:r>
              <a:rPr lang="en-IN" sz="1200" u="sng" dirty="0" smtClean="0">
                <a:solidFill>
                  <a:srgbClr val="FF0000"/>
                </a:solidFill>
                <a:hlinkClick r:id="rId22" tooltip="Catheterization and cardiovascular interventions : official journal of the Society for Cardiac Angiography &amp; Interventions."/>
              </a:rPr>
              <a:t>Catheter </a:t>
            </a:r>
            <a:r>
              <a:rPr lang="en-IN" sz="1200" u="sng" dirty="0" err="1" smtClean="0">
                <a:solidFill>
                  <a:srgbClr val="FF0000"/>
                </a:solidFill>
                <a:hlinkClick r:id="rId22" tooltip="Catheterization and cardiovascular interventions : official journal of the Society for Cardiac Angiography &amp; Interventions."/>
              </a:rPr>
              <a:t>Cardiovasc</a:t>
            </a:r>
            <a:r>
              <a:rPr lang="en-IN" sz="1200" u="sng" dirty="0" smtClean="0">
                <a:solidFill>
                  <a:srgbClr val="FF0000"/>
                </a:solidFill>
                <a:hlinkClick r:id="rId22" tooltip="Catheterization and cardiovascular interventions : official journal of the Society for Cardiac Angiography &amp; Interventions."/>
              </a:rPr>
              <a:t> </a:t>
            </a:r>
            <a:r>
              <a:rPr lang="en-IN" sz="1200" u="sng" dirty="0" err="1" smtClean="0">
                <a:solidFill>
                  <a:srgbClr val="FF0000"/>
                </a:solidFill>
                <a:hlinkClick r:id="rId22" tooltip="Catheterization and cardiovascular interventions : official journal of the Society for Cardiac Angiography &amp; Interventions."/>
              </a:rPr>
              <a:t>Interv</a:t>
            </a:r>
            <a:r>
              <a:rPr lang="en-IN" sz="1200" u="sng" dirty="0" smtClean="0">
                <a:solidFill>
                  <a:srgbClr val="FF0000"/>
                </a:solidFill>
                <a:hlinkClick r:id="rId22" tooltip="Catheterization and cardiovascular interventions : official journal of the Society for Cardiac Angiography &amp; Interventions."/>
              </a:rPr>
              <a:t>.</a:t>
            </a:r>
            <a:r>
              <a:rPr lang="en-IN" sz="1200" dirty="0" smtClean="0">
                <a:solidFill>
                  <a:srgbClr val="FF0000"/>
                </a:solidFill>
              </a:rPr>
              <a:t> 2012 Jul 1;80(1):128-38. </a:t>
            </a:r>
            <a:r>
              <a:rPr lang="en-IN" sz="1200" b="1" dirty="0" smtClean="0">
                <a:solidFill>
                  <a:srgbClr val="FF0000"/>
                </a:solidFill>
              </a:rPr>
              <a:t>Meta-analysis of complications in aortic valve replacement: comparison of Medtronic-</a:t>
            </a:r>
            <a:r>
              <a:rPr lang="en-IN" sz="1200" b="1" dirty="0" err="1" smtClean="0">
                <a:solidFill>
                  <a:srgbClr val="FF0000"/>
                </a:solidFill>
              </a:rPr>
              <a:t>Corevalve</a:t>
            </a:r>
            <a:r>
              <a:rPr lang="en-IN" sz="1200" b="1" dirty="0" smtClean="0">
                <a:solidFill>
                  <a:srgbClr val="FF0000"/>
                </a:solidFill>
              </a:rPr>
              <a:t>, Edwards-</a:t>
            </a:r>
            <a:r>
              <a:rPr lang="en-IN" sz="1200" b="1" dirty="0" err="1" smtClean="0">
                <a:solidFill>
                  <a:srgbClr val="FF0000"/>
                </a:solidFill>
              </a:rPr>
              <a:t>Sapien</a:t>
            </a:r>
            <a:r>
              <a:rPr lang="en-IN" sz="1200" b="1" dirty="0" smtClean="0">
                <a:solidFill>
                  <a:srgbClr val="FF0000"/>
                </a:solidFill>
              </a:rPr>
              <a:t> and surgical aortic valve replacement in 8,536 </a:t>
            </a:r>
            <a:r>
              <a:rPr lang="en-IN" sz="1200" b="1" dirty="0" err="1" smtClean="0">
                <a:solidFill>
                  <a:srgbClr val="FF0000"/>
                </a:solidFill>
              </a:rPr>
              <a:t>patients.</a:t>
            </a:r>
            <a:r>
              <a:rPr lang="en-IN" sz="1200" u="sng" dirty="0" err="1" smtClean="0">
                <a:solidFill>
                  <a:srgbClr val="FF0000"/>
                </a:solidFill>
                <a:hlinkClick r:id="rId23"/>
              </a:rPr>
              <a:t>Jilaihawi</a:t>
            </a:r>
            <a:r>
              <a:rPr lang="en-IN" sz="1200" u="sng" dirty="0" smtClean="0">
                <a:solidFill>
                  <a:srgbClr val="FF0000"/>
                </a:solidFill>
                <a:hlinkClick r:id="rId23"/>
              </a:rPr>
              <a:t> H</a:t>
            </a:r>
            <a:r>
              <a:rPr lang="en-IN" sz="1200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IN" sz="1200" u="sng" dirty="0" smtClean="0">
                <a:hlinkClick r:id="rId24" tooltip="Journal of the American College of Cardiology."/>
              </a:rPr>
              <a:t>J Am </a:t>
            </a:r>
            <a:r>
              <a:rPr lang="en-IN" sz="1200" u="sng" dirty="0" err="1" smtClean="0">
                <a:hlinkClick r:id="rId24" tooltip="Journal of the American College of Cardiology."/>
              </a:rPr>
              <a:t>Coll</a:t>
            </a:r>
            <a:r>
              <a:rPr lang="en-IN" sz="1200" u="sng" dirty="0" smtClean="0">
                <a:hlinkClick r:id="rId24" tooltip="Journal of the American College of Cardiology."/>
              </a:rPr>
              <a:t> </a:t>
            </a:r>
            <a:r>
              <a:rPr lang="en-IN" sz="1200" u="sng" dirty="0" err="1" smtClean="0">
                <a:hlinkClick r:id="rId24" tooltip="Journal of the American College of Cardiology."/>
              </a:rPr>
              <a:t>Cardiol</a:t>
            </a:r>
            <a:r>
              <a:rPr lang="en-IN" sz="1200" u="sng" dirty="0" smtClean="0">
                <a:hlinkClick r:id="rId24" tooltip="Journal of the American College of Cardiology."/>
              </a:rPr>
              <a:t>.</a:t>
            </a:r>
            <a:r>
              <a:rPr lang="en-IN" sz="1200" dirty="0" smtClean="0"/>
              <a:t> 2014 Jan 28;63(3):269-79. </a:t>
            </a:r>
            <a:r>
              <a:rPr lang="en-IN" sz="1200" b="1" dirty="0" smtClean="0"/>
              <a:t>Outcomes of patients with chronic lung disease and severe aortic </a:t>
            </a:r>
            <a:r>
              <a:rPr lang="en-IN" sz="1200" b="1" dirty="0" err="1" smtClean="0"/>
              <a:t>stenosis</a:t>
            </a:r>
            <a:r>
              <a:rPr lang="en-IN" sz="1200" b="1" dirty="0" smtClean="0"/>
              <a:t> treated with </a:t>
            </a:r>
            <a:r>
              <a:rPr lang="en-IN" sz="1200" b="1" dirty="0" err="1" smtClean="0"/>
              <a:t>transcatheter</a:t>
            </a:r>
            <a:r>
              <a:rPr lang="en-IN" sz="1200" b="1" dirty="0" smtClean="0"/>
              <a:t> versus surgical aortic valve replacement or standard therapy: insights from the PARTNER trial (placement of </a:t>
            </a:r>
            <a:r>
              <a:rPr lang="en-IN" sz="1200" b="1" dirty="0" err="1" smtClean="0"/>
              <a:t>AoRTic</a:t>
            </a:r>
            <a:r>
              <a:rPr lang="en-IN" sz="1200" b="1" dirty="0" smtClean="0"/>
              <a:t> </a:t>
            </a:r>
            <a:r>
              <a:rPr lang="en-IN" sz="1200" b="1" dirty="0" err="1" smtClean="0"/>
              <a:t>TraNscathetER</a:t>
            </a:r>
            <a:r>
              <a:rPr lang="en-IN" sz="1200" b="1" dirty="0" smtClean="0"/>
              <a:t> Valve).</a:t>
            </a:r>
            <a:r>
              <a:rPr lang="en-IN" sz="1200" u="sng" dirty="0" err="1" smtClean="0">
                <a:hlinkClick r:id="rId25"/>
              </a:rPr>
              <a:t>Dvir</a:t>
            </a:r>
            <a:r>
              <a:rPr lang="en-IN" sz="1200" u="sng" dirty="0" smtClean="0">
                <a:hlinkClick r:id="rId25"/>
              </a:rPr>
              <a:t> D</a:t>
            </a:r>
            <a:endParaRPr lang="en-IN" sz="1200" u="sng" dirty="0" smtClean="0"/>
          </a:p>
          <a:p>
            <a:r>
              <a:rPr lang="en-IN" sz="1200" u="sng" dirty="0" smtClean="0">
                <a:solidFill>
                  <a:srgbClr val="FF0000"/>
                </a:solidFill>
                <a:hlinkClick r:id="rId26" tooltip="Journal of the American College of Cardiology."/>
              </a:rPr>
              <a:t>J Am </a:t>
            </a:r>
            <a:r>
              <a:rPr lang="en-IN" sz="1200" u="sng" dirty="0" err="1" smtClean="0">
                <a:solidFill>
                  <a:srgbClr val="FF0000"/>
                </a:solidFill>
                <a:hlinkClick r:id="rId26" tooltip="Journal of the American College of Cardiology."/>
              </a:rPr>
              <a:t>Coll</a:t>
            </a:r>
            <a:r>
              <a:rPr lang="en-IN" sz="1200" u="sng" dirty="0" smtClean="0">
                <a:solidFill>
                  <a:srgbClr val="FF0000"/>
                </a:solidFill>
                <a:hlinkClick r:id="rId26" tooltip="Journal of the American College of Cardiology."/>
              </a:rPr>
              <a:t> </a:t>
            </a:r>
            <a:r>
              <a:rPr lang="en-IN" sz="1200" u="sng" dirty="0" err="1" smtClean="0">
                <a:solidFill>
                  <a:srgbClr val="FF0000"/>
                </a:solidFill>
                <a:hlinkClick r:id="rId26" tooltip="Journal of the American College of Cardiology."/>
              </a:rPr>
              <a:t>Cardiol</a:t>
            </a:r>
            <a:r>
              <a:rPr lang="en-IN" sz="1200" u="sng" dirty="0" smtClean="0">
                <a:solidFill>
                  <a:srgbClr val="FF0000"/>
                </a:solidFill>
                <a:hlinkClick r:id="rId26" tooltip="Journal of the American College of Cardiology."/>
              </a:rPr>
              <a:t>.</a:t>
            </a:r>
            <a:r>
              <a:rPr lang="en-IN" sz="1200" dirty="0" smtClean="0">
                <a:solidFill>
                  <a:srgbClr val="FF0000"/>
                </a:solidFill>
              </a:rPr>
              <a:t> 2014 Mar 25;63(11):1100-9. Bleeding complications after surgical aortic valve replacement compared with </a:t>
            </a:r>
            <a:r>
              <a:rPr lang="en-IN" sz="1200" dirty="0" err="1" smtClean="0">
                <a:solidFill>
                  <a:srgbClr val="FF0000"/>
                </a:solidFill>
              </a:rPr>
              <a:t>transcatheter</a:t>
            </a:r>
            <a:r>
              <a:rPr lang="en-IN" sz="1200" dirty="0" smtClean="0">
                <a:solidFill>
                  <a:srgbClr val="FF0000"/>
                </a:solidFill>
              </a:rPr>
              <a:t> aortic valve replacement: insights from the PARTNER I Trial (Placement of Aortic </a:t>
            </a:r>
            <a:r>
              <a:rPr lang="en-IN" sz="1200" dirty="0" err="1" smtClean="0">
                <a:solidFill>
                  <a:srgbClr val="FF0000"/>
                </a:solidFill>
              </a:rPr>
              <a:t>Transcatheter</a:t>
            </a:r>
            <a:r>
              <a:rPr lang="en-IN" sz="1200" dirty="0" smtClean="0">
                <a:solidFill>
                  <a:srgbClr val="FF0000"/>
                </a:solidFill>
              </a:rPr>
              <a:t> Valve).</a:t>
            </a:r>
            <a:r>
              <a:rPr lang="en-IN" sz="1200" u="sng" dirty="0" err="1" smtClean="0">
                <a:solidFill>
                  <a:srgbClr val="FF0000"/>
                </a:solidFill>
                <a:hlinkClick r:id="rId27"/>
              </a:rPr>
              <a:t>Généreux</a:t>
            </a:r>
            <a:r>
              <a:rPr lang="en-IN" sz="1200" u="sng" dirty="0" smtClean="0">
                <a:solidFill>
                  <a:srgbClr val="FF0000"/>
                </a:solidFill>
                <a:hlinkClick r:id="rId27"/>
              </a:rPr>
              <a:t> P</a:t>
            </a:r>
            <a:endParaRPr lang="en-IN" sz="1200" dirty="0" smtClean="0">
              <a:solidFill>
                <a:srgbClr val="FF0000"/>
              </a:solidFill>
            </a:endParaRPr>
          </a:p>
          <a:p>
            <a:endParaRPr lang="en-IN" sz="1200" dirty="0" smtClean="0"/>
          </a:p>
          <a:p>
            <a:endParaRPr lang="en-IN" sz="1200" dirty="0" smtClean="0">
              <a:solidFill>
                <a:srgbClr val="FF0000"/>
              </a:solidFill>
            </a:endParaRPr>
          </a:p>
          <a:p>
            <a:endParaRPr lang="en-IN" sz="1200" dirty="0" smtClean="0"/>
          </a:p>
          <a:p>
            <a:pPr>
              <a:buNone/>
            </a:pPr>
            <a:endParaRPr lang="en-IN" sz="1200" u="sng" dirty="0" smtClean="0">
              <a:solidFill>
                <a:srgbClr val="FF0000"/>
              </a:solidFill>
            </a:endParaRPr>
          </a:p>
          <a:p>
            <a:endParaRPr lang="en-IN" sz="1200" dirty="0" smtClean="0">
              <a:solidFill>
                <a:srgbClr val="FF0000"/>
              </a:solidFill>
            </a:endParaRPr>
          </a:p>
          <a:p>
            <a:endParaRPr lang="en-IN" sz="1200" dirty="0" smtClean="0"/>
          </a:p>
          <a:p>
            <a:endParaRPr lang="en-IN" sz="1200" dirty="0" smtClean="0">
              <a:solidFill>
                <a:srgbClr val="FF0000"/>
              </a:solidFill>
            </a:endParaRPr>
          </a:p>
          <a:p>
            <a:endParaRPr lang="en-IN" sz="1200" dirty="0" smtClean="0"/>
          </a:p>
          <a:p>
            <a:endParaRPr lang="en-IN" sz="1200" dirty="0" smtClean="0"/>
          </a:p>
          <a:p>
            <a:endParaRPr lang="en-IN" sz="1200" dirty="0" smtClean="0"/>
          </a:p>
          <a:p>
            <a:endParaRPr lang="en-IN" sz="1800" dirty="0"/>
          </a:p>
        </p:txBody>
      </p:sp>
    </p:spTree>
  </p:cSld>
  <p:clrMapOvr>
    <a:masterClrMapping/>
  </p:clrMapOvr>
  <p:transition advTm="2766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n-IN" sz="1600" u="sng" dirty="0" smtClean="0">
                <a:solidFill>
                  <a:srgbClr val="FF0000"/>
                </a:solidFill>
                <a:hlinkClick r:id="rId2" tooltip="Circulation."/>
              </a:rPr>
              <a:t>Circulation.</a:t>
            </a:r>
            <a:r>
              <a:rPr lang="en-IN" sz="1600" dirty="0" smtClean="0">
                <a:solidFill>
                  <a:srgbClr val="FF0000"/>
                </a:solidFill>
              </a:rPr>
              <a:t> 2013 Dec 24;128(25):2776-84.</a:t>
            </a:r>
            <a:r>
              <a:rPr lang="en-IN" sz="1600" b="1" dirty="0" smtClean="0">
                <a:solidFill>
                  <a:srgbClr val="FF0000"/>
                </a:solidFill>
              </a:rPr>
              <a:t>Impact of preoperative moderate/severe mitral regurgitation on 2-year outcome after </a:t>
            </a:r>
            <a:r>
              <a:rPr lang="en-IN" sz="1600" b="1" dirty="0" err="1" smtClean="0">
                <a:solidFill>
                  <a:srgbClr val="FF0000"/>
                </a:solidFill>
              </a:rPr>
              <a:t>transcatheter</a:t>
            </a:r>
            <a:r>
              <a:rPr lang="en-IN" sz="1600" b="1" dirty="0" smtClean="0">
                <a:solidFill>
                  <a:srgbClr val="FF0000"/>
                </a:solidFill>
              </a:rPr>
              <a:t> and surgical aortic valve replacement: insight from the Placement of Aortic </a:t>
            </a:r>
            <a:r>
              <a:rPr lang="en-IN" sz="1600" b="1" dirty="0" err="1" smtClean="0">
                <a:solidFill>
                  <a:srgbClr val="FF0000"/>
                </a:solidFill>
              </a:rPr>
              <a:t>Transcatheter</a:t>
            </a:r>
            <a:r>
              <a:rPr lang="en-IN" sz="1600" b="1" dirty="0" smtClean="0">
                <a:solidFill>
                  <a:srgbClr val="FF0000"/>
                </a:solidFill>
              </a:rPr>
              <a:t> Valve (PARTNER) Trial Cohort </a:t>
            </a:r>
            <a:r>
              <a:rPr lang="en-IN" sz="1600" b="1" dirty="0" err="1" smtClean="0">
                <a:solidFill>
                  <a:srgbClr val="FF0000"/>
                </a:solidFill>
              </a:rPr>
              <a:t>A.</a:t>
            </a:r>
            <a:r>
              <a:rPr lang="en-IN" sz="1600" u="sng" dirty="0" err="1" smtClean="0">
                <a:solidFill>
                  <a:srgbClr val="FF0000"/>
                </a:solidFill>
                <a:hlinkClick r:id="rId3"/>
              </a:rPr>
              <a:t>Barbanti</a:t>
            </a:r>
            <a:r>
              <a:rPr lang="en-IN" sz="1600" u="sng" dirty="0" smtClean="0">
                <a:solidFill>
                  <a:srgbClr val="FF0000"/>
                </a:solidFill>
                <a:hlinkClick r:id="rId3"/>
              </a:rPr>
              <a:t> M</a:t>
            </a:r>
            <a:r>
              <a:rPr lang="en-IN" sz="1600" baseline="30000" dirty="0" smtClean="0">
                <a:solidFill>
                  <a:srgbClr val="FF0000"/>
                </a:solidFill>
              </a:rPr>
              <a:t>1</a:t>
            </a:r>
          </a:p>
          <a:p>
            <a:r>
              <a:rPr lang="en-IN" sz="1600" u="sng" dirty="0" smtClean="0">
                <a:solidFill>
                  <a:srgbClr val="FF0000"/>
                </a:solidFill>
                <a:hlinkClick r:id="rId4" tooltip="Journal of the American College of Cardiology."/>
              </a:rPr>
              <a:t>J Am </a:t>
            </a:r>
            <a:r>
              <a:rPr lang="en-IN" sz="1600" u="sng" dirty="0" err="1" smtClean="0">
                <a:solidFill>
                  <a:srgbClr val="FF0000"/>
                </a:solidFill>
                <a:hlinkClick r:id="rId4" tooltip="Journal of the American College of Cardiology."/>
              </a:rPr>
              <a:t>Coll</a:t>
            </a:r>
            <a:r>
              <a:rPr lang="en-IN" sz="1600" u="sng" dirty="0" smtClean="0">
                <a:solidFill>
                  <a:srgbClr val="FF0000"/>
                </a:solidFill>
                <a:hlinkClick r:id="rId4" tooltip="Journal of the American College of Cardiology."/>
              </a:rPr>
              <a:t> </a:t>
            </a:r>
            <a:r>
              <a:rPr lang="en-IN" sz="1600" u="sng" dirty="0" err="1" smtClean="0">
                <a:solidFill>
                  <a:srgbClr val="FF0000"/>
                </a:solidFill>
                <a:hlinkClick r:id="rId4" tooltip="Journal of the American College of Cardiology."/>
              </a:rPr>
              <a:t>Cardiol</a:t>
            </a:r>
            <a:r>
              <a:rPr lang="en-IN" sz="1600" u="sng" dirty="0" smtClean="0">
                <a:solidFill>
                  <a:srgbClr val="FF0000"/>
                </a:solidFill>
                <a:hlinkClick r:id="rId4" tooltip="Journal of the American College of Cardiology."/>
              </a:rPr>
              <a:t>.</a:t>
            </a:r>
            <a:r>
              <a:rPr lang="en-IN" sz="1600" dirty="0" smtClean="0">
                <a:solidFill>
                  <a:srgbClr val="FF0000"/>
                </a:solidFill>
              </a:rPr>
              <a:t> 2013 Jun 25;61(25):2514-21.</a:t>
            </a:r>
            <a:r>
              <a:rPr lang="en-IN" sz="1600" b="1" dirty="0" smtClean="0">
                <a:solidFill>
                  <a:srgbClr val="FF0000"/>
                </a:solidFill>
              </a:rPr>
              <a:t>Comparison of </a:t>
            </a:r>
            <a:r>
              <a:rPr lang="en-IN" sz="1600" b="1" dirty="0" err="1" smtClean="0">
                <a:solidFill>
                  <a:srgbClr val="FF0000"/>
                </a:solidFill>
              </a:rPr>
              <a:t>transcatheter</a:t>
            </a:r>
            <a:r>
              <a:rPr lang="en-IN" sz="1600" b="1" dirty="0" smtClean="0">
                <a:solidFill>
                  <a:srgbClr val="FF0000"/>
                </a:solidFill>
              </a:rPr>
              <a:t> and surgical aortic valve replacement in severe aortic </a:t>
            </a:r>
            <a:r>
              <a:rPr lang="en-IN" sz="1600" b="1" dirty="0" err="1" smtClean="0">
                <a:solidFill>
                  <a:srgbClr val="FF0000"/>
                </a:solidFill>
              </a:rPr>
              <a:t>stenosis</a:t>
            </a:r>
            <a:r>
              <a:rPr lang="en-IN" sz="1600" b="1" dirty="0" smtClean="0">
                <a:solidFill>
                  <a:srgbClr val="FF0000"/>
                </a:solidFill>
              </a:rPr>
              <a:t>: a longitudinal study of echocardiography parameters in cohort A of the PARTNER trial (placement of aortic </a:t>
            </a:r>
            <a:r>
              <a:rPr lang="en-IN" sz="1600" b="1" dirty="0" err="1" smtClean="0">
                <a:solidFill>
                  <a:srgbClr val="FF0000"/>
                </a:solidFill>
              </a:rPr>
              <a:t>transcatheter</a:t>
            </a:r>
            <a:r>
              <a:rPr lang="en-IN" sz="1600" b="1" dirty="0" smtClean="0">
                <a:solidFill>
                  <a:srgbClr val="FF0000"/>
                </a:solidFill>
              </a:rPr>
              <a:t> valves).</a:t>
            </a:r>
            <a:r>
              <a:rPr lang="en-IN" sz="1600" u="sng" dirty="0" smtClean="0">
                <a:solidFill>
                  <a:srgbClr val="FF0000"/>
                </a:solidFill>
                <a:hlinkClick r:id="rId5"/>
              </a:rPr>
              <a:t>Hahn RT</a:t>
            </a:r>
            <a:endParaRPr lang="en-IN" sz="1600" u="sng" dirty="0" smtClean="0">
              <a:solidFill>
                <a:srgbClr val="FF0000"/>
              </a:solidFill>
            </a:endParaRPr>
          </a:p>
          <a:p>
            <a:r>
              <a:rPr lang="en-IN" sz="1600" u="sng" dirty="0" smtClean="0">
                <a:hlinkClick r:id="rId6" tooltip="American heart journal."/>
              </a:rPr>
              <a:t>Am Heart J.</a:t>
            </a:r>
            <a:r>
              <a:rPr lang="en-IN" sz="1600" dirty="0" smtClean="0"/>
              <a:t> 2014 Aug;168(2):150-9.e1-7. </a:t>
            </a:r>
            <a:r>
              <a:rPr lang="en-IN" sz="1600" b="1" dirty="0" smtClean="0"/>
              <a:t>A critical review of hemodynamic changes and left ventricular </a:t>
            </a:r>
            <a:r>
              <a:rPr lang="en-IN" sz="1600" b="1" dirty="0" err="1" smtClean="0"/>
              <a:t>remodeling</a:t>
            </a:r>
            <a:r>
              <a:rPr lang="en-IN" sz="1600" b="1" dirty="0" smtClean="0"/>
              <a:t> after surgical aortic valve replacement and </a:t>
            </a:r>
            <a:r>
              <a:rPr lang="en-IN" sz="1600" b="1" dirty="0" err="1" smtClean="0"/>
              <a:t>percutaneous</a:t>
            </a:r>
            <a:r>
              <a:rPr lang="en-IN" sz="1600" b="1" dirty="0" smtClean="0"/>
              <a:t> aortic valve </a:t>
            </a:r>
            <a:r>
              <a:rPr lang="en-IN" sz="1600" b="1" dirty="0" err="1" smtClean="0"/>
              <a:t>replacement.</a:t>
            </a:r>
            <a:r>
              <a:rPr lang="en-IN" sz="1600" u="sng" dirty="0" err="1" smtClean="0">
                <a:hlinkClick r:id="rId7"/>
              </a:rPr>
              <a:t>Kim</a:t>
            </a:r>
            <a:r>
              <a:rPr lang="en-IN" sz="1600" u="sng" dirty="0" smtClean="0">
                <a:hlinkClick r:id="rId7"/>
              </a:rPr>
              <a:t> SJ</a:t>
            </a:r>
            <a:endParaRPr lang="en-IN" sz="1600" dirty="0" smtClean="0"/>
          </a:p>
          <a:p>
            <a:endParaRPr lang="en-IN" sz="1600" dirty="0" smtClean="0">
              <a:solidFill>
                <a:srgbClr val="FF0000"/>
              </a:solidFill>
            </a:endParaRPr>
          </a:p>
          <a:p>
            <a:endParaRPr lang="en-IN" sz="1600" baseline="30000" dirty="0" smtClean="0">
              <a:solidFill>
                <a:srgbClr val="FF0000"/>
              </a:solidFill>
            </a:endParaRPr>
          </a:p>
          <a:p>
            <a:endParaRPr lang="en-IN" sz="1600" dirty="0" smtClean="0"/>
          </a:p>
          <a:p>
            <a:endParaRPr lang="en-IN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0C94-ABB4-4178-8004-8005C3C3DE46}" type="slidenum">
              <a:rPr lang="en-IN" smtClean="0"/>
              <a:pPr/>
              <a:t>76</a:t>
            </a:fld>
            <a:endParaRPr lang="en-IN"/>
          </a:p>
        </p:txBody>
      </p:sp>
    </p:spTree>
  </p:cSld>
  <p:clrMapOvr>
    <a:masterClrMapping/>
  </p:clrMapOvr>
  <p:transition advTm="60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70609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Algorithm for AS management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92696"/>
            <a:ext cx="874008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AHA </a:t>
            </a: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on SAVR </a:t>
            </a:r>
            <a:r>
              <a:rPr lang="en-IN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TAVI for AS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856984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14400</TotalTime>
  <Words>3748</Words>
  <Application>Microsoft Office PowerPoint</Application>
  <PresentationFormat>On-screen Show (4:3)</PresentationFormat>
  <Paragraphs>597</Paragraphs>
  <Slides>76</Slides>
  <Notes>4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Transcutaneous Aortic Valve Implantation (TAVI)</vt:lpstr>
      <vt:lpstr>OVERVIEW</vt:lpstr>
      <vt:lpstr>BACKGROUND - Progression and Natural history of AS</vt:lpstr>
      <vt:lpstr>BACKGROUND - Progression of AS with age</vt:lpstr>
      <vt:lpstr>BACKGROUND: Population explosion and AS</vt:lpstr>
      <vt:lpstr>SURVIVAL in AS</vt:lpstr>
      <vt:lpstr>MANAGEMENT OF AORTIC STENOSIS </vt:lpstr>
      <vt:lpstr>Algorithm for AS management</vt:lpstr>
      <vt:lpstr>AHA 2014 on SAVR vs TAVI for AS</vt:lpstr>
      <vt:lpstr>NEED FOR TAVI IN AS</vt:lpstr>
      <vt:lpstr>ADVENT OF TAVI</vt:lpstr>
      <vt:lpstr>Early data on TAVI</vt:lpstr>
      <vt:lpstr>PARTNER trial</vt:lpstr>
      <vt:lpstr>PARTNER Cohort B results</vt:lpstr>
      <vt:lpstr>PARTNER Cohort A results</vt:lpstr>
      <vt:lpstr>PARTNER Cohort A echocardiography</vt:lpstr>
      <vt:lpstr>PARTNER Cohort A symptom status</vt:lpstr>
      <vt:lpstr>PARTNER Cohort A: Impact of AR</vt:lpstr>
      <vt:lpstr>US Core Valve investigators: TAVI vs SAVR in high risk (NEJM May 2014)</vt:lpstr>
      <vt:lpstr>TAVI HARDWARE &amp; PREPROCEDURAL PLANNING</vt:lpstr>
      <vt:lpstr>EDWARDS SAPIEN VALVE  (Edwards Lifesciences, Irvine, CA). </vt:lpstr>
      <vt:lpstr>EDWARDS SAPIENS newer gen valves</vt:lpstr>
      <vt:lpstr>EDWARDS SAPIEN Delivery systems</vt:lpstr>
      <vt:lpstr>COREVALVE RE-VALVING SYSTEM (Medtronic, Minneapolis)  </vt:lpstr>
      <vt:lpstr>Core valve sizes and anatomic requirements</vt:lpstr>
      <vt:lpstr>TAVI selection criteria</vt:lpstr>
      <vt:lpstr>Patient-selection considerations :TAVI vs SAVR</vt:lpstr>
      <vt:lpstr>Surgical risk scores for TAVI</vt:lpstr>
      <vt:lpstr>An exercise to remember :STS-PROM and its influence on decisions</vt:lpstr>
      <vt:lpstr>Pre-TAVI work up</vt:lpstr>
      <vt:lpstr>Annulus assessment</vt:lpstr>
      <vt:lpstr>Slide 32</vt:lpstr>
      <vt:lpstr>Other relevant cardiac anatomy</vt:lpstr>
      <vt:lpstr>Assessment of the peripheral arteries</vt:lpstr>
      <vt:lpstr>TAVI PROCEDURE</vt:lpstr>
      <vt:lpstr>Balloon aortic valvuloplasty</vt:lpstr>
      <vt:lpstr>Slide 37</vt:lpstr>
      <vt:lpstr>PROS OF TAVI</vt:lpstr>
      <vt:lpstr>Economic impact and quality of life?</vt:lpstr>
      <vt:lpstr>HEMODYNAMICS</vt:lpstr>
      <vt:lpstr>PATIENT BENEFIT</vt:lpstr>
      <vt:lpstr>CONS OF TAVI</vt:lpstr>
      <vt:lpstr>VARC definitions of complications</vt:lpstr>
      <vt:lpstr>VARC definitions of complications</vt:lpstr>
      <vt:lpstr>VARC definition on prosthetic valve</vt:lpstr>
      <vt:lpstr>STROKE after TAVI</vt:lpstr>
      <vt:lpstr>Vascular complications after TAVI</vt:lpstr>
      <vt:lpstr>Paravalvular leak  after TAVI</vt:lpstr>
      <vt:lpstr>Pacing after TAVI</vt:lpstr>
      <vt:lpstr>Other complications</vt:lpstr>
      <vt:lpstr>Rare life-threatening complications </vt:lpstr>
      <vt:lpstr>OFF-LABEL INDICATIONS</vt:lpstr>
      <vt:lpstr>Valve-in-valve TAVI</vt:lpstr>
      <vt:lpstr>TAVI in Bicuspid aortic valve</vt:lpstr>
      <vt:lpstr>Intermediate and low-risk cohort</vt:lpstr>
      <vt:lpstr>Difficult peripheral anatomy</vt:lpstr>
      <vt:lpstr>PCI-TAVR or Hybrid-TAVR</vt:lpstr>
      <vt:lpstr>TAVI for AR</vt:lpstr>
      <vt:lpstr>ADVANCES in TAVI</vt:lpstr>
      <vt:lpstr>2nd generation TAVI valves</vt:lpstr>
      <vt:lpstr>Slide 61</vt:lpstr>
      <vt:lpstr>Slide 62</vt:lpstr>
      <vt:lpstr>Advances in imaging</vt:lpstr>
      <vt:lpstr>The Future for TAVR</vt:lpstr>
      <vt:lpstr>Conclusion</vt:lpstr>
      <vt:lpstr>Slide 66</vt:lpstr>
      <vt:lpstr>QUIZ</vt:lpstr>
      <vt:lpstr>1. TIA after TAVI?</vt:lpstr>
      <vt:lpstr>2. Chest pain after TAVI?</vt:lpstr>
      <vt:lpstr>3. Post TAVI complication?</vt:lpstr>
      <vt:lpstr>5. Progressive dyspnoea after 1 year of TAVI?</vt:lpstr>
      <vt:lpstr>6. 6months after aTAVI?</vt:lpstr>
      <vt:lpstr>7. Cardiogenic shock immediately after TAVI?</vt:lpstr>
      <vt:lpstr>8. Name this valve?</vt:lpstr>
      <vt:lpstr>References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Transcutaneous aortic valve implantation (TAVI)</dc:title>
  <dc:creator>USER</dc:creator>
  <cp:lastModifiedBy>USER</cp:lastModifiedBy>
  <cp:revision>89</cp:revision>
  <dcterms:created xsi:type="dcterms:W3CDTF">2014-11-16T18:15:15Z</dcterms:created>
  <dcterms:modified xsi:type="dcterms:W3CDTF">2014-12-22T17:58:54Z</dcterms:modified>
</cp:coreProperties>
</file>